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330" r:id="rId6"/>
    <p:sldId id="574" r:id="rId7"/>
    <p:sldId id="537" r:id="rId8"/>
    <p:sldId id="601" r:id="rId9"/>
    <p:sldId id="586" r:id="rId10"/>
    <p:sldId id="581" r:id="rId11"/>
    <p:sldId id="600" r:id="rId12"/>
    <p:sldId id="596" r:id="rId13"/>
    <p:sldId id="595" r:id="rId14"/>
    <p:sldId id="598" r:id="rId15"/>
    <p:sldId id="597" r:id="rId16"/>
    <p:sldId id="594" r:id="rId17"/>
    <p:sldId id="501" r:id="rId18"/>
    <p:sldId id="514" r:id="rId19"/>
    <p:sldId id="477" r:id="rId20"/>
    <p:sldId id="556" r:id="rId21"/>
    <p:sldId id="602" r:id="rId22"/>
    <p:sldId id="603" r:id="rId23"/>
    <p:sldId id="573" r:id="rId24"/>
    <p:sldId id="604" r:id="rId25"/>
    <p:sldId id="580" r:id="rId26"/>
    <p:sldId id="607" r:id="rId27"/>
    <p:sldId id="568" r:id="rId28"/>
    <p:sldId id="582" r:id="rId29"/>
    <p:sldId id="578" r:id="rId30"/>
    <p:sldId id="583" r:id="rId31"/>
    <p:sldId id="605" r:id="rId32"/>
    <p:sldId id="584" r:id="rId33"/>
    <p:sldId id="482" r:id="rId34"/>
    <p:sldId id="483" r:id="rId35"/>
    <p:sldId id="480" r:id="rId36"/>
    <p:sldId id="475" r:id="rId37"/>
    <p:sldId id="585" r:id="rId38"/>
    <p:sldId id="481" r:id="rId39"/>
    <p:sldId id="476" r:id="rId40"/>
    <p:sldId id="588" r:id="rId41"/>
    <p:sldId id="579" r:id="rId42"/>
    <p:sldId id="587" r:id="rId43"/>
    <p:sldId id="571" r:id="rId44"/>
    <p:sldId id="589" r:id="rId45"/>
    <p:sldId id="575" r:id="rId46"/>
  </p:sldIdLst>
  <p:sldSz cx="12192000" cy="6858000"/>
  <p:notesSz cx="9309100" cy="7023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A7C2A75-C20B-E941-8EAF-9E761BFA3777}">
          <p14:sldIdLst>
            <p14:sldId id="256"/>
          </p14:sldIdLst>
        </p14:section>
        <p14:section name="Platform Foundation" id="{410B7D1B-1F55-044B-B335-4913B196BB5E}">
          <p14:sldIdLst>
            <p14:sldId id="330"/>
            <p14:sldId id="574"/>
            <p14:sldId id="537"/>
            <p14:sldId id="601"/>
            <p14:sldId id="586"/>
            <p14:sldId id="581"/>
            <p14:sldId id="600"/>
            <p14:sldId id="596"/>
            <p14:sldId id="595"/>
            <p14:sldId id="598"/>
            <p14:sldId id="597"/>
            <p14:sldId id="594"/>
            <p14:sldId id="501"/>
            <p14:sldId id="514"/>
            <p14:sldId id="477"/>
            <p14:sldId id="556"/>
            <p14:sldId id="602"/>
            <p14:sldId id="603"/>
            <p14:sldId id="573"/>
            <p14:sldId id="604"/>
            <p14:sldId id="580"/>
            <p14:sldId id="607"/>
            <p14:sldId id="568"/>
            <p14:sldId id="582"/>
            <p14:sldId id="578"/>
            <p14:sldId id="583"/>
            <p14:sldId id="605"/>
            <p14:sldId id="584"/>
            <p14:sldId id="482"/>
            <p14:sldId id="483"/>
            <p14:sldId id="480"/>
            <p14:sldId id="475"/>
            <p14:sldId id="585"/>
            <p14:sldId id="481"/>
            <p14:sldId id="476"/>
            <p14:sldId id="588"/>
            <p14:sldId id="579"/>
            <p14:sldId id="587"/>
            <p14:sldId id="571"/>
            <p14:sldId id="589"/>
            <p14:sldId id="575"/>
          </p14:sldIdLst>
        </p14:section>
        <p14:section name="Advanced Capabilities" id="{515140BA-7E67-2F4C-B4F6-50A2B699534F}">
          <p14:sldIdLst/>
        </p14:section>
        <p14:section name="Analytic Applications" id="{96EEA33A-C507-AA4F-836E-D4F9174C1420}">
          <p14:sldIdLst/>
        </p14:section>
        <p14:section name="Appendix" id="{545FE196-DB39-7349-95B6-8C97C80404D1}">
          <p14:sldIdLst/>
        </p14:section>
      </p14:sectionLst>
    </p:ext>
    <p:ext uri="{EFAFB233-063F-42B5-8137-9DF3F51BA10A}">
      <p15:sldGuideLst xmlns:p15="http://schemas.microsoft.com/office/powerpoint/2012/main">
        <p15:guide id="1" pos="739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orient="horz" pos="912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Galbreath" initials="BG" lastIdx="1" clrIdx="0">
    <p:extLst>
      <p:ext uri="{19B8F6BF-5375-455C-9EA6-DF929625EA0E}">
        <p15:presenceInfo xmlns:p15="http://schemas.microsoft.com/office/powerpoint/2012/main" userId="efb3edab-7b5c-4495-99e4-6f5fc70262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00"/>
    <a:srgbClr val="496891"/>
    <a:srgbClr val="00548A"/>
    <a:srgbClr val="84BD00"/>
    <a:srgbClr val="6F89AB"/>
    <a:srgbClr val="7F78B5"/>
    <a:srgbClr val="AFAAD5"/>
    <a:srgbClr val="474747"/>
    <a:srgbClr val="3D347F"/>
    <a:srgbClr val="5A5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>
        <p:guide pos="7392"/>
        <p:guide orient="horz" pos="3888"/>
        <p:guide pos="288"/>
        <p:guide orient="horz" pos="912"/>
        <p:guide orient="horz" pos="4128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6711D-BC0C-4E54-A229-0088217A8FB9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0355A6-B9B7-45A7-AC53-CC3B7D16BA1A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charset="0"/>
              <a:ea typeface="Arial" charset="0"/>
              <a:cs typeface="Arial" charset="0"/>
            </a:rPr>
            <a:t>Data Security</a:t>
          </a:r>
          <a:endParaRPr lang="en-US"/>
        </a:p>
      </dgm:t>
    </dgm:pt>
    <dgm:pt modelId="{00A78236-30C3-4947-A305-0DCED9A0A2F2}" type="parTrans" cxnId="{067FF7FB-3C2F-4C02-95D1-A69F726D96E7}">
      <dgm:prSet/>
      <dgm:spPr/>
      <dgm:t>
        <a:bodyPr/>
        <a:lstStyle/>
        <a:p>
          <a:endParaRPr lang="en-US"/>
        </a:p>
      </dgm:t>
    </dgm:pt>
    <dgm:pt modelId="{D3521AE1-0178-49CA-817B-524DA24E7B1E}" type="sibTrans" cxnId="{067FF7FB-3C2F-4C02-95D1-A69F726D96E7}">
      <dgm:prSet/>
      <dgm:spPr/>
      <dgm:t>
        <a:bodyPr/>
        <a:lstStyle/>
        <a:p>
          <a:endParaRPr lang="en-US"/>
        </a:p>
      </dgm:t>
    </dgm:pt>
    <dgm:pt modelId="{656E7620-262D-42C9-91CD-C63AAD17D71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Build assets that store and transmit data securely by encrypting data at rest and in transit</a:t>
          </a:r>
          <a:endParaRPr lang="en-US">
            <a:solidFill>
              <a:schemeClr val="tx1"/>
            </a:solidFill>
          </a:endParaRPr>
        </a:p>
      </dgm:t>
    </dgm:pt>
    <dgm:pt modelId="{7A7F3BAA-5E71-411C-93CA-3EAD2B55536F}" type="parTrans" cxnId="{603F47AF-E591-487C-8824-290F95D68583}">
      <dgm:prSet/>
      <dgm:spPr/>
      <dgm:t>
        <a:bodyPr/>
        <a:lstStyle/>
        <a:p>
          <a:endParaRPr lang="en-US"/>
        </a:p>
      </dgm:t>
    </dgm:pt>
    <dgm:pt modelId="{DB94C5A5-B499-4F8A-8530-1872D9E4C721}" type="sibTrans" cxnId="{603F47AF-E591-487C-8824-290F95D68583}">
      <dgm:prSet/>
      <dgm:spPr/>
      <dgm:t>
        <a:bodyPr/>
        <a:lstStyle/>
        <a:p>
          <a:endParaRPr lang="en-US"/>
        </a:p>
      </dgm:t>
    </dgm:pt>
    <dgm:pt modelId="{CB789F36-C882-4798-8F77-9E332ADA2D9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charset="0"/>
              <a:ea typeface="Arial" charset="0"/>
              <a:cs typeface="Arial" charset="0"/>
            </a:rPr>
            <a:t>Network Security</a:t>
          </a:r>
          <a:endParaRPr lang="en-US"/>
        </a:p>
      </dgm:t>
    </dgm:pt>
    <dgm:pt modelId="{6E2C6E2A-0288-40DC-9009-632AC04B585B}" type="parTrans" cxnId="{F17885FC-1903-42AA-8404-26D2654FD3D1}">
      <dgm:prSet/>
      <dgm:spPr/>
      <dgm:t>
        <a:bodyPr/>
        <a:lstStyle/>
        <a:p>
          <a:endParaRPr lang="en-US"/>
        </a:p>
      </dgm:t>
    </dgm:pt>
    <dgm:pt modelId="{3389AFAD-3994-4C5E-A156-1B019F45F2F7}" type="sibTrans" cxnId="{F17885FC-1903-42AA-8404-26D2654FD3D1}">
      <dgm:prSet/>
      <dgm:spPr/>
      <dgm:t>
        <a:bodyPr/>
        <a:lstStyle/>
        <a:p>
          <a:endParaRPr lang="en-US"/>
        </a:p>
      </dgm:t>
    </dgm:pt>
    <dgm:pt modelId="{8AF9FA33-01D7-470F-B58C-B6AFC7EB5FCB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Each asset will be configured to create an audit trail of user actions for compliance</a:t>
          </a:r>
          <a:endParaRPr lang="en-US">
            <a:solidFill>
              <a:schemeClr val="tx1"/>
            </a:solidFill>
          </a:endParaRPr>
        </a:p>
      </dgm:t>
    </dgm:pt>
    <dgm:pt modelId="{638D6A75-4A48-4C98-86FF-65298E0DA420}" type="parTrans" cxnId="{B8C519AF-9666-433A-9658-0587835FBB93}">
      <dgm:prSet/>
      <dgm:spPr/>
      <dgm:t>
        <a:bodyPr/>
        <a:lstStyle/>
        <a:p>
          <a:endParaRPr lang="en-US"/>
        </a:p>
      </dgm:t>
    </dgm:pt>
    <dgm:pt modelId="{5C0C4C67-3AB2-41A9-9CFB-4ABD3A1F3A2D}" type="sibTrans" cxnId="{B8C519AF-9666-433A-9658-0587835FBB93}">
      <dgm:prSet/>
      <dgm:spPr/>
      <dgm:t>
        <a:bodyPr/>
        <a:lstStyle/>
        <a:p>
          <a:endParaRPr lang="en-US"/>
        </a:p>
      </dgm:t>
    </dgm:pt>
    <dgm:pt modelId="{CBAFB3B0-DF10-4824-9EEA-5AAA9091631F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charset="0"/>
              <a:ea typeface="Arial" charset="0"/>
              <a:cs typeface="Arial" charset="0"/>
            </a:rPr>
            <a:t>Audit Trail</a:t>
          </a:r>
          <a:endParaRPr lang="en-US"/>
        </a:p>
      </dgm:t>
    </dgm:pt>
    <dgm:pt modelId="{17A6A638-9AA0-44F9-A3D9-2EFD39AA0C2A}" type="parTrans" cxnId="{8C4ED1A4-7B2A-412E-AAC9-47897DDC0A29}">
      <dgm:prSet/>
      <dgm:spPr/>
      <dgm:t>
        <a:bodyPr/>
        <a:lstStyle/>
        <a:p>
          <a:endParaRPr lang="en-US"/>
        </a:p>
      </dgm:t>
    </dgm:pt>
    <dgm:pt modelId="{35902D49-D8BC-4CCB-AD8B-07AE8C2C93BF}" type="sibTrans" cxnId="{8C4ED1A4-7B2A-412E-AAC9-47897DDC0A29}">
      <dgm:prSet/>
      <dgm:spPr/>
      <dgm:t>
        <a:bodyPr/>
        <a:lstStyle/>
        <a:p>
          <a:endParaRPr lang="en-US"/>
        </a:p>
      </dgm:t>
    </dgm:pt>
    <dgm:pt modelId="{805711F6-86A2-43D7-9C21-12E441EE9017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rPr>
            <a:t>Each asset will be configured to create an audit trail of user interactions for compliance</a:t>
          </a:r>
          <a:endParaRPr lang="en-US">
            <a:solidFill>
              <a:schemeClr val="tx1"/>
            </a:solidFill>
          </a:endParaRPr>
        </a:p>
      </dgm:t>
    </dgm:pt>
    <dgm:pt modelId="{9A0B9F32-17BE-4D7B-AB53-56F45187055D}" type="parTrans" cxnId="{F2B4A174-BA6C-47B7-96EF-F3B8C1F1FCF4}">
      <dgm:prSet/>
      <dgm:spPr/>
      <dgm:t>
        <a:bodyPr/>
        <a:lstStyle/>
        <a:p>
          <a:endParaRPr lang="en-US"/>
        </a:p>
      </dgm:t>
    </dgm:pt>
    <dgm:pt modelId="{74E3611E-855C-4B15-8C59-725F22104D13}" type="sibTrans" cxnId="{F2B4A174-BA6C-47B7-96EF-F3B8C1F1FCF4}">
      <dgm:prSet/>
      <dgm:spPr/>
      <dgm:t>
        <a:bodyPr/>
        <a:lstStyle/>
        <a:p>
          <a:endParaRPr lang="en-US"/>
        </a:p>
      </dgm:t>
    </dgm:pt>
    <dgm:pt modelId="{EA837E99-E9F9-413E-B743-5ED89C298EE6}" type="pres">
      <dgm:prSet presAssocID="{F986711D-BC0C-4E54-A229-0088217A8F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FAFA84-7618-4B32-AF23-847831EFD39C}" type="pres">
      <dgm:prSet presAssocID="{2E0355A6-B9B7-45A7-AC53-CC3B7D16BA1A}" presName="linNode" presStyleCnt="0"/>
      <dgm:spPr/>
    </dgm:pt>
    <dgm:pt modelId="{B523B653-B0BB-4F3F-BE42-1176DAE45245}" type="pres">
      <dgm:prSet presAssocID="{2E0355A6-B9B7-45A7-AC53-CC3B7D16BA1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57ABE-20B9-48D2-830C-A94D56496137}" type="pres">
      <dgm:prSet presAssocID="{2E0355A6-B9B7-45A7-AC53-CC3B7D16BA1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53E34-5247-4631-BA8D-D4EC34C15FB9}" type="pres">
      <dgm:prSet presAssocID="{D3521AE1-0178-49CA-817B-524DA24E7B1E}" presName="sp" presStyleCnt="0"/>
      <dgm:spPr/>
    </dgm:pt>
    <dgm:pt modelId="{B69F1E41-4839-4149-80DE-CC4385320B80}" type="pres">
      <dgm:prSet presAssocID="{CB789F36-C882-4798-8F77-9E332ADA2D9C}" presName="linNode" presStyleCnt="0"/>
      <dgm:spPr/>
    </dgm:pt>
    <dgm:pt modelId="{3108A06A-F250-4E17-9110-A9B0DC1C4B58}" type="pres">
      <dgm:prSet presAssocID="{CB789F36-C882-4798-8F77-9E332ADA2D9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96A58-F5F0-44C9-B688-8AE1CA28CE39}" type="pres">
      <dgm:prSet presAssocID="{CB789F36-C882-4798-8F77-9E332ADA2D9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AA6ED-CCF3-4079-BA92-1192EFE52C9F}" type="pres">
      <dgm:prSet presAssocID="{3389AFAD-3994-4C5E-A156-1B019F45F2F7}" presName="sp" presStyleCnt="0"/>
      <dgm:spPr/>
    </dgm:pt>
    <dgm:pt modelId="{5FDD08D6-45F9-4B75-AD25-A747DA2CABB1}" type="pres">
      <dgm:prSet presAssocID="{CBAFB3B0-DF10-4824-9EEA-5AAA9091631F}" presName="linNode" presStyleCnt="0"/>
      <dgm:spPr/>
    </dgm:pt>
    <dgm:pt modelId="{CDC664C9-AE85-40A1-B5F5-9CF5C1A52DAF}" type="pres">
      <dgm:prSet presAssocID="{CBAFB3B0-DF10-4824-9EEA-5AAA9091631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A9D01-533F-4B66-A860-7EA824986EBA}" type="pres">
      <dgm:prSet presAssocID="{CBAFB3B0-DF10-4824-9EEA-5AAA9091631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F47AF-E591-487C-8824-290F95D68583}" srcId="{2E0355A6-B9B7-45A7-AC53-CC3B7D16BA1A}" destId="{656E7620-262D-42C9-91CD-C63AAD17D71C}" srcOrd="0" destOrd="0" parTransId="{7A7F3BAA-5E71-411C-93CA-3EAD2B55536F}" sibTransId="{DB94C5A5-B499-4F8A-8530-1872D9E4C721}"/>
    <dgm:cxn modelId="{8C4ED1A4-7B2A-412E-AAC9-47897DDC0A29}" srcId="{F986711D-BC0C-4E54-A229-0088217A8FB9}" destId="{CBAFB3B0-DF10-4824-9EEA-5AAA9091631F}" srcOrd="2" destOrd="0" parTransId="{17A6A638-9AA0-44F9-A3D9-2EFD39AA0C2A}" sibTransId="{35902D49-D8BC-4CCB-AD8B-07AE8C2C93BF}"/>
    <dgm:cxn modelId="{BD24F055-FE2D-4433-97B1-FC3E8E01B44E}" type="presOf" srcId="{656E7620-262D-42C9-91CD-C63AAD17D71C}" destId="{5AE57ABE-20B9-48D2-830C-A94D56496137}" srcOrd="0" destOrd="0" presId="urn:microsoft.com/office/officeart/2005/8/layout/vList5"/>
    <dgm:cxn modelId="{B8C519AF-9666-433A-9658-0587835FBB93}" srcId="{CB789F36-C882-4798-8F77-9E332ADA2D9C}" destId="{8AF9FA33-01D7-470F-B58C-B6AFC7EB5FCB}" srcOrd="0" destOrd="0" parTransId="{638D6A75-4A48-4C98-86FF-65298E0DA420}" sibTransId="{5C0C4C67-3AB2-41A9-9CFB-4ABD3A1F3A2D}"/>
    <dgm:cxn modelId="{F2B4A174-BA6C-47B7-96EF-F3B8C1F1FCF4}" srcId="{CBAFB3B0-DF10-4824-9EEA-5AAA9091631F}" destId="{805711F6-86A2-43D7-9C21-12E441EE9017}" srcOrd="0" destOrd="0" parTransId="{9A0B9F32-17BE-4D7B-AB53-56F45187055D}" sibTransId="{74E3611E-855C-4B15-8C59-725F22104D13}"/>
    <dgm:cxn modelId="{067FF7FB-3C2F-4C02-95D1-A69F726D96E7}" srcId="{F986711D-BC0C-4E54-A229-0088217A8FB9}" destId="{2E0355A6-B9B7-45A7-AC53-CC3B7D16BA1A}" srcOrd="0" destOrd="0" parTransId="{00A78236-30C3-4947-A305-0DCED9A0A2F2}" sibTransId="{D3521AE1-0178-49CA-817B-524DA24E7B1E}"/>
    <dgm:cxn modelId="{4A86D09F-18A7-4E82-81D7-62AF95E4BE45}" type="presOf" srcId="{F986711D-BC0C-4E54-A229-0088217A8FB9}" destId="{EA837E99-E9F9-413E-B743-5ED89C298EE6}" srcOrd="0" destOrd="0" presId="urn:microsoft.com/office/officeart/2005/8/layout/vList5"/>
    <dgm:cxn modelId="{A9D0F2E9-69D4-44FF-BDA3-D3FDAE36C8FD}" type="presOf" srcId="{805711F6-86A2-43D7-9C21-12E441EE9017}" destId="{E59A9D01-533F-4B66-A860-7EA824986EBA}" srcOrd="0" destOrd="0" presId="urn:microsoft.com/office/officeart/2005/8/layout/vList5"/>
    <dgm:cxn modelId="{F17885FC-1903-42AA-8404-26D2654FD3D1}" srcId="{F986711D-BC0C-4E54-A229-0088217A8FB9}" destId="{CB789F36-C882-4798-8F77-9E332ADA2D9C}" srcOrd="1" destOrd="0" parTransId="{6E2C6E2A-0288-40DC-9009-632AC04B585B}" sibTransId="{3389AFAD-3994-4C5E-A156-1B019F45F2F7}"/>
    <dgm:cxn modelId="{23336D90-352F-477B-8279-AF34045079CF}" type="presOf" srcId="{CB789F36-C882-4798-8F77-9E332ADA2D9C}" destId="{3108A06A-F250-4E17-9110-A9B0DC1C4B58}" srcOrd="0" destOrd="0" presId="urn:microsoft.com/office/officeart/2005/8/layout/vList5"/>
    <dgm:cxn modelId="{C920E6F5-08E3-4DF1-A81D-F29DD9DE05BE}" type="presOf" srcId="{8AF9FA33-01D7-470F-B58C-B6AFC7EB5FCB}" destId="{EFE96A58-F5F0-44C9-B688-8AE1CA28CE39}" srcOrd="0" destOrd="0" presId="urn:microsoft.com/office/officeart/2005/8/layout/vList5"/>
    <dgm:cxn modelId="{7B83D3E1-4E92-4EF6-852B-D93B565A6481}" type="presOf" srcId="{2E0355A6-B9B7-45A7-AC53-CC3B7D16BA1A}" destId="{B523B653-B0BB-4F3F-BE42-1176DAE45245}" srcOrd="0" destOrd="0" presId="urn:microsoft.com/office/officeart/2005/8/layout/vList5"/>
    <dgm:cxn modelId="{950B8466-0E2B-4521-94DD-B63DBA953E61}" type="presOf" srcId="{CBAFB3B0-DF10-4824-9EEA-5AAA9091631F}" destId="{CDC664C9-AE85-40A1-B5F5-9CF5C1A52DAF}" srcOrd="0" destOrd="0" presId="urn:microsoft.com/office/officeart/2005/8/layout/vList5"/>
    <dgm:cxn modelId="{81EF33C6-94B0-4838-8B5A-64436B535101}" type="presParOf" srcId="{EA837E99-E9F9-413E-B743-5ED89C298EE6}" destId="{B5FAFA84-7618-4B32-AF23-847831EFD39C}" srcOrd="0" destOrd="0" presId="urn:microsoft.com/office/officeart/2005/8/layout/vList5"/>
    <dgm:cxn modelId="{D648C526-5AB1-4B68-85DA-F05C3B64F96D}" type="presParOf" srcId="{B5FAFA84-7618-4B32-AF23-847831EFD39C}" destId="{B523B653-B0BB-4F3F-BE42-1176DAE45245}" srcOrd="0" destOrd="0" presId="urn:microsoft.com/office/officeart/2005/8/layout/vList5"/>
    <dgm:cxn modelId="{0613D5F7-4F13-44DD-9F30-81348C838F5B}" type="presParOf" srcId="{B5FAFA84-7618-4B32-AF23-847831EFD39C}" destId="{5AE57ABE-20B9-48D2-830C-A94D56496137}" srcOrd="1" destOrd="0" presId="urn:microsoft.com/office/officeart/2005/8/layout/vList5"/>
    <dgm:cxn modelId="{4DEB4D06-E24C-4ABA-BFB8-CEC189B508EB}" type="presParOf" srcId="{EA837E99-E9F9-413E-B743-5ED89C298EE6}" destId="{CDE53E34-5247-4631-BA8D-D4EC34C15FB9}" srcOrd="1" destOrd="0" presId="urn:microsoft.com/office/officeart/2005/8/layout/vList5"/>
    <dgm:cxn modelId="{07B5AAAC-889A-4FC5-8880-814C5BCBCDDD}" type="presParOf" srcId="{EA837E99-E9F9-413E-B743-5ED89C298EE6}" destId="{B69F1E41-4839-4149-80DE-CC4385320B80}" srcOrd="2" destOrd="0" presId="urn:microsoft.com/office/officeart/2005/8/layout/vList5"/>
    <dgm:cxn modelId="{66E66AA0-4BCE-4279-90A9-F3E2B8D4DC61}" type="presParOf" srcId="{B69F1E41-4839-4149-80DE-CC4385320B80}" destId="{3108A06A-F250-4E17-9110-A9B0DC1C4B58}" srcOrd="0" destOrd="0" presId="urn:microsoft.com/office/officeart/2005/8/layout/vList5"/>
    <dgm:cxn modelId="{00DBEE34-D2ED-466B-B51A-90BC0BE1C1B0}" type="presParOf" srcId="{B69F1E41-4839-4149-80DE-CC4385320B80}" destId="{EFE96A58-F5F0-44C9-B688-8AE1CA28CE39}" srcOrd="1" destOrd="0" presId="urn:microsoft.com/office/officeart/2005/8/layout/vList5"/>
    <dgm:cxn modelId="{9C370BDE-6995-45A6-A7AE-8A8D8822E6BA}" type="presParOf" srcId="{EA837E99-E9F9-413E-B743-5ED89C298EE6}" destId="{BFEAA6ED-CCF3-4079-BA92-1192EFE52C9F}" srcOrd="3" destOrd="0" presId="urn:microsoft.com/office/officeart/2005/8/layout/vList5"/>
    <dgm:cxn modelId="{9BA8D2EF-159A-44D7-96F5-6917A5669E1D}" type="presParOf" srcId="{EA837E99-E9F9-413E-B743-5ED89C298EE6}" destId="{5FDD08D6-45F9-4B75-AD25-A747DA2CABB1}" srcOrd="4" destOrd="0" presId="urn:microsoft.com/office/officeart/2005/8/layout/vList5"/>
    <dgm:cxn modelId="{99389ADB-C27D-40DB-8EA9-01FEF7620FC9}" type="presParOf" srcId="{5FDD08D6-45F9-4B75-AD25-A747DA2CABB1}" destId="{CDC664C9-AE85-40A1-B5F5-9CF5C1A52DAF}" srcOrd="0" destOrd="0" presId="urn:microsoft.com/office/officeart/2005/8/layout/vList5"/>
    <dgm:cxn modelId="{12FFB8AF-167B-4723-A578-FBAAC2AA9796}" type="presParOf" srcId="{5FDD08D6-45F9-4B75-AD25-A747DA2CABB1}" destId="{E59A9D01-533F-4B66-A860-7EA824986E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A9024BE-5F82-B84B-885A-78EB63584F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D6C49DB-C4D1-0F40-9740-33A8082B22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73003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59C27AA-DBC8-C946-AEE1-4E8A3EFC05F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9C3E50-C0EC-CE4B-840A-78C4103CE9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11A127-D38E-5644-9E3B-5F534D4A04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73003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604F9AA-2A2C-0543-AFB5-FFB664A74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9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3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7BAA197-FC71-824C-9F51-EE47AA83C0DA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3225" cy="2370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79866"/>
            <a:ext cx="7447280" cy="2765346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3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8DBF1AE-BC36-1841-87CD-1AC684833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Please copy/paste the Discover logo from the Cover layout master slide (see: View &gt; Slide Master).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4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7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52600" y="715963"/>
            <a:ext cx="3116263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0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52600" y="715963"/>
            <a:ext cx="3116263" cy="1752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A1AC1-3687-C14E-BC1C-D3B1A06A8E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3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0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6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6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BF1AE-BC36-1841-87CD-1AC6848333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2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F8313-7090-854A-AAD4-179AABD4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277600" cy="549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723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t Blue, 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174157"/>
            <a:ext cx="10972800" cy="849376"/>
          </a:xfrm>
        </p:spPr>
        <p:txBody>
          <a:bodyPr anchor="t" anchorCtr="0">
            <a:noAutofit/>
          </a:bodyPr>
          <a:lstStyle>
            <a:lvl1pPr>
              <a:lnSpc>
                <a:spcPts val="3733"/>
              </a:lnSpc>
              <a:defRPr sz="3467">
                <a:solidFill>
                  <a:schemeClr val="tx1"/>
                </a:solidFill>
              </a:defRPr>
            </a:lvl1pPr>
          </a:lstStyle>
          <a:p>
            <a:r>
              <a:rPr lang="en-US"/>
              <a:t>Single headlines are Arial 26pt and set in title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©2018 Discover Financial Services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30787" y="34545"/>
            <a:ext cx="5060949" cy="404284"/>
          </a:xfrm>
        </p:spPr>
        <p:txBody>
          <a:bodyPr r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Unit Name or Logo</a:t>
            </a:r>
          </a:p>
        </p:txBody>
      </p:sp>
    </p:spTree>
    <p:extLst>
      <p:ext uri="{BB962C8B-B14F-4D97-AF65-F5344CB8AC3E}">
        <p14:creationId xmlns:p14="http://schemas.microsoft.com/office/powerpoint/2010/main" val="266039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1"/>
            <a:ext cx="112776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914400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07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1"/>
            <a:ext cx="5524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914400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EDD2E80A-661E-D848-9AB9-84DA8FB0AB6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10300" y="1828801"/>
            <a:ext cx="5524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30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3AB51B-3A49-A342-BE3F-5E2BD46BA0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3E89C1E-6378-F742-A324-2CF42EFF9E62}"/>
              </a:ext>
            </a:extLst>
          </p:cNvPr>
          <p:cNvCxnSpPr/>
          <p:nvPr userDrawn="1"/>
        </p:nvCxnSpPr>
        <p:spPr>
          <a:xfrm>
            <a:off x="4610100" y="3429000"/>
            <a:ext cx="297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DE998DCD-F704-474D-A6DF-49315EE94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057399"/>
            <a:ext cx="12191999" cy="914400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B5343CFF-100F-4346-BF6E-E7A5F827C7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886202"/>
            <a:ext cx="12191999" cy="914400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719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445478"/>
            <a:ext cx="3879632" cy="5735866"/>
          </a:xfrm>
          <a:prstGeom prst="rect">
            <a:avLst/>
          </a:prstGeom>
          <a:solidFill>
            <a:srgbClr val="5A5199"/>
          </a:solidFill>
        </p:spPr>
        <p:txBody>
          <a:bodyPr vert="horz" lIns="118872" tIns="118872" rIns="118872" bIns="118872" rtlCol="0">
            <a:normAutofit/>
          </a:bodyPr>
          <a:lstStyle>
            <a:lvl2pPr>
              <a:buClr>
                <a:srgbClr val="474747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74747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7474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74747"/>
              </a:buCl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0" y="685800"/>
            <a:ext cx="7448550" cy="914400"/>
          </a:xfrm>
        </p:spPr>
        <p:txBody>
          <a:bodyPr lIns="0" tIns="118872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8EC4BF62-4A95-794A-87D2-275E64C118D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15300" y="1819658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53C1B6B-6651-DB40-86AB-CD3CEC2ABC7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1828801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073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3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0" y="685800"/>
            <a:ext cx="7448550" cy="914400"/>
          </a:xfrm>
        </p:spPr>
        <p:txBody>
          <a:bodyPr lIns="0" tIns="118872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8EC4BF62-4A95-794A-87D2-275E64C118D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15300" y="1819658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53C1B6B-6651-DB40-86AB-CD3CEC2ABC7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1828801"/>
            <a:ext cx="3619500" cy="4352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5A5199"/>
              </a:buClr>
              <a:defRPr/>
            </a:lvl2pPr>
            <a:lvl3pPr>
              <a:buClr>
                <a:srgbClr val="5A5199"/>
              </a:buClr>
              <a:defRPr/>
            </a:lvl3pPr>
            <a:lvl4pPr>
              <a:buClr>
                <a:srgbClr val="5A5199"/>
              </a:buClr>
              <a:defRPr/>
            </a:lvl4pPr>
            <a:lvl5pPr>
              <a:buClr>
                <a:srgbClr val="5A5199"/>
              </a:buClr>
              <a:defRPr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89BD93F-BC08-7643-83DA-D8E82210018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65359519"/>
              </p:ext>
            </p:extLst>
          </p:nvPr>
        </p:nvGraphicFramePr>
        <p:xfrm>
          <a:off x="0" y="448055"/>
          <a:ext cx="3877056" cy="57332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9838">
                  <a:extLst>
                    <a:ext uri="{9D8B030D-6E8A-4147-A177-3AD203B41FA5}">
                      <a16:colId xmlns:a16="http://schemas.microsoft.com/office/drawing/2014/main" xmlns="" val="3493058612"/>
                    </a:ext>
                  </a:extLst>
                </a:gridCol>
                <a:gridCol w="3032567">
                  <a:extLst>
                    <a:ext uri="{9D8B030D-6E8A-4147-A177-3AD203B41FA5}">
                      <a16:colId xmlns:a16="http://schemas.microsoft.com/office/drawing/2014/main" xmlns="" val="1882464217"/>
                    </a:ext>
                  </a:extLst>
                </a:gridCol>
                <a:gridCol w="404651">
                  <a:extLst>
                    <a:ext uri="{9D8B030D-6E8A-4147-A177-3AD203B41FA5}">
                      <a16:colId xmlns:a16="http://schemas.microsoft.com/office/drawing/2014/main" xmlns="" val="234813064"/>
                    </a:ext>
                  </a:extLst>
                </a:gridCol>
              </a:tblGrid>
              <a:tr h="286664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First level</a:t>
                      </a:r>
                    </a:p>
                  </a:txBody>
                  <a:tcPr marL="0" marB="22860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6673918"/>
                  </a:ext>
                </a:extLst>
              </a:tr>
              <a:tr h="28666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0">
                          <a:solidFill>
                            <a:schemeClr val="bg1"/>
                          </a:solidFill>
                          <a:latin typeface="Meta Offc Pro Medium" panose="020B0504030101020102" pitchFamily="34" charset="0"/>
                        </a:rPr>
                        <a:t>Second level</a:t>
                      </a:r>
                    </a:p>
                  </a:txBody>
                  <a:tcPr marL="0" marT="2286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7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5143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850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9B19801-3735-3E4F-B487-565A85CA93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3703497"/>
            <a:ext cx="3422432" cy="2477846"/>
          </a:xfrm>
          <a:prstGeom prst="rect">
            <a:avLst/>
          </a:prstGeom>
          <a:noFill/>
        </p:spPr>
        <p:txBody>
          <a:bodyPr vert="horz" lIns="228600" tIns="0" rIns="228600" bIns="0" rtlCol="0">
            <a:normAutofit/>
          </a:bodyPr>
          <a:lstStyle>
            <a:lvl2pPr>
              <a:buClr>
                <a:srgbClr val="474747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74747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7474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74747"/>
              </a:buCl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B1ACA71-47D8-7D49-B6E7-916E4E9435E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86250" y="685800"/>
            <a:ext cx="7448550" cy="5495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474747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74747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74747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74747"/>
              </a:buCl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BDB0E3A6-2FCC-564A-9E11-CEFDA8328549}"/>
              </a:ext>
            </a:extLst>
          </p:cNvPr>
          <p:cNvSpPr>
            <a:spLocks noChangeAspect="1"/>
          </p:cNvSpPr>
          <p:nvPr userDrawn="1"/>
        </p:nvSpPr>
        <p:spPr>
          <a:xfrm>
            <a:off x="1000125" y="903672"/>
            <a:ext cx="2286000" cy="2286000"/>
          </a:xfrm>
          <a:prstGeom prst="ellipse">
            <a:avLst/>
          </a:prstGeom>
          <a:solidFill>
            <a:srgbClr val="00548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D5BC46A-60A1-C249-AED2-8B71571F2844}"/>
              </a:ext>
            </a:extLst>
          </p:cNvPr>
          <p:cNvCxnSpPr/>
          <p:nvPr userDrawn="1"/>
        </p:nvCxnSpPr>
        <p:spPr>
          <a:xfrm>
            <a:off x="457200" y="3446584"/>
            <a:ext cx="34224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674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7A467C-956C-4147-8259-5E18D2479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89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89FB70-A2E5-7D4D-B6DA-7D5724368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039519"/>
            <a:ext cx="12192000" cy="1828800"/>
          </a:xfrm>
          <a:solidFill>
            <a:srgbClr val="FF6000"/>
          </a:solidFill>
        </p:spPr>
        <p:txBody>
          <a:bodyPr lIns="457200" tIns="228600" rIns="457200" bIns="228600" anchor="ctr"/>
          <a:lstStyle>
            <a:lvl1pPr marL="0" indent="0" algn="ctr">
              <a:spcBef>
                <a:spcPts val="1600"/>
              </a:spcBef>
              <a:buNone/>
              <a:defRPr b="0" i="0">
                <a:solidFill>
                  <a:schemeClr val="bg1"/>
                </a:solidFill>
                <a:latin typeface="Meta Offc Pro Normal" panose="020B0504030101020102" pitchFamily="34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n-US"/>
              <a:t>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1E566A9-6606-1446-BBFF-7E4CB259492A}"/>
              </a:ext>
            </a:extLst>
          </p:cNvPr>
          <p:cNvSpPr/>
          <p:nvPr userDrawn="1"/>
        </p:nvSpPr>
        <p:spPr>
          <a:xfrm>
            <a:off x="0" y="-20638"/>
            <a:ext cx="12192000" cy="504983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8FE861-0789-7849-B600-5E771F25E0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9728" y="3170867"/>
            <a:ext cx="547254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633472"/>
            <a:ext cx="5524500" cy="3547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1719072"/>
          </a:xfrm>
        </p:spPr>
        <p:txBody>
          <a:bodyPr lIns="0" tIns="0" rIns="0" bIns="0"/>
          <a:lstStyle>
            <a:lvl1pPr marL="0" indent="0">
              <a:lnSpc>
                <a:spcPts val="3200"/>
              </a:lnSpc>
              <a:spcBef>
                <a:spcPts val="1600"/>
              </a:spcBef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EDD2E80A-661E-D848-9AB9-84DA8FB0AB6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10300" y="2633472"/>
            <a:ext cx="5524500" cy="3547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5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35B3B9-9732-8049-B290-ACB5725B1220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6B5ED1-7D7B-D04E-B7DE-14CA68EC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11277600" cy="549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11E822-35A1-B44E-A190-43A8F665DBB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65" y="0"/>
            <a:ext cx="1256703" cy="457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82FD2B6-6C20-2A4F-A6C0-A8390F6C0257}"/>
              </a:ext>
            </a:extLst>
          </p:cNvPr>
          <p:cNvCxnSpPr/>
          <p:nvPr userDrawn="1"/>
        </p:nvCxnSpPr>
        <p:spPr>
          <a:xfrm>
            <a:off x="1580839" y="114300"/>
            <a:ext cx="1" cy="22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ACAEB42B-2277-F044-BC41-37350DD28BBB}"/>
              </a:ext>
            </a:extLst>
          </p:cNvPr>
          <p:cNvSpPr/>
          <p:nvPr userDrawn="1"/>
        </p:nvSpPr>
        <p:spPr>
          <a:xfrm>
            <a:off x="468923" y="6402633"/>
            <a:ext cx="1371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Section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808DE7C-377D-B647-83DD-5DC6DAE540F0}"/>
              </a:ext>
            </a:extLst>
          </p:cNvPr>
          <p:cNvSpPr/>
          <p:nvPr userDrawn="1"/>
        </p:nvSpPr>
        <p:spPr>
          <a:xfrm>
            <a:off x="1899959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D2072102-0EE4-0743-ABDF-4988891E486C}"/>
              </a:ext>
            </a:extLst>
          </p:cNvPr>
          <p:cNvSpPr/>
          <p:nvPr userDrawn="1"/>
        </p:nvSpPr>
        <p:spPr>
          <a:xfrm>
            <a:off x="2187995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77FBF24-1DB5-8844-A33F-706090C536E8}"/>
              </a:ext>
            </a:extLst>
          </p:cNvPr>
          <p:cNvSpPr/>
          <p:nvPr userDrawn="1"/>
        </p:nvSpPr>
        <p:spPr>
          <a:xfrm>
            <a:off x="2476031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E15B7A1-A30E-E942-BA37-4AEE56DDA1C8}"/>
              </a:ext>
            </a:extLst>
          </p:cNvPr>
          <p:cNvSpPr/>
          <p:nvPr userDrawn="1"/>
        </p:nvSpPr>
        <p:spPr>
          <a:xfrm>
            <a:off x="2764067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FB21BB1-C7F4-7B4C-8CF0-316360F8B36D}"/>
              </a:ext>
            </a:extLst>
          </p:cNvPr>
          <p:cNvSpPr/>
          <p:nvPr userDrawn="1"/>
        </p:nvSpPr>
        <p:spPr>
          <a:xfrm>
            <a:off x="3052103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6E6308B-F4E6-4A42-ACFD-F47A68E96D95}"/>
              </a:ext>
            </a:extLst>
          </p:cNvPr>
          <p:cNvSpPr/>
          <p:nvPr userDrawn="1"/>
        </p:nvSpPr>
        <p:spPr>
          <a:xfrm>
            <a:off x="3340139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EBA598B1-FE47-CC4B-95AC-AC0FF4C89DE3}"/>
              </a:ext>
            </a:extLst>
          </p:cNvPr>
          <p:cNvSpPr/>
          <p:nvPr userDrawn="1"/>
        </p:nvSpPr>
        <p:spPr>
          <a:xfrm>
            <a:off x="3628175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900D9D09-F1B2-5743-83E2-B6BAB6F04220}"/>
              </a:ext>
            </a:extLst>
          </p:cNvPr>
          <p:cNvSpPr/>
          <p:nvPr userDrawn="1"/>
        </p:nvSpPr>
        <p:spPr>
          <a:xfrm>
            <a:off x="3916211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5D4E223-498C-F646-80B9-51582BA19014}"/>
              </a:ext>
            </a:extLst>
          </p:cNvPr>
          <p:cNvSpPr/>
          <p:nvPr userDrawn="1"/>
        </p:nvSpPr>
        <p:spPr>
          <a:xfrm>
            <a:off x="4214915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70EF8866-F017-D340-A3FD-4C8E65E8FB37}"/>
              </a:ext>
            </a:extLst>
          </p:cNvPr>
          <p:cNvSpPr/>
          <p:nvPr userDrawn="1"/>
        </p:nvSpPr>
        <p:spPr>
          <a:xfrm>
            <a:off x="4513619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7C28C36C-7EE0-EF49-9BE1-2778DA4C67BB}"/>
              </a:ext>
            </a:extLst>
          </p:cNvPr>
          <p:cNvSpPr/>
          <p:nvPr userDrawn="1"/>
        </p:nvSpPr>
        <p:spPr>
          <a:xfrm>
            <a:off x="5024159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03F686FD-B02D-8640-8A3B-596D3245AFB8}"/>
              </a:ext>
            </a:extLst>
          </p:cNvPr>
          <p:cNvSpPr/>
          <p:nvPr userDrawn="1"/>
        </p:nvSpPr>
        <p:spPr>
          <a:xfrm>
            <a:off x="5540795" y="6402633"/>
            <a:ext cx="4572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474747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2F13953-B41B-AC4C-A0F2-428ABC2A8687}"/>
              </a:ext>
            </a:extLst>
          </p:cNvPr>
          <p:cNvSpPr txBox="1"/>
          <p:nvPr userDrawn="1"/>
        </p:nvSpPr>
        <p:spPr>
          <a:xfrm>
            <a:off x="8419605" y="6450972"/>
            <a:ext cx="3315195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©2018 Discover Financial Services</a:t>
            </a:r>
            <a:r>
              <a:rPr lang="en-US" sz="800" b="0" i="0">
                <a:solidFill>
                  <a:srgbClr val="00548A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 | </a:t>
            </a:r>
            <a:fld id="{EF786444-7F1B-AD45-868C-939B305E1CA0}" type="slidenum">
              <a:rPr lang="en-US" sz="800" b="0" i="0" smtClean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9CE0BE-A05E-704C-AECF-717FD44CD237}"/>
              </a:ext>
            </a:extLst>
          </p:cNvPr>
          <p:cNvSpPr txBox="1"/>
          <p:nvPr userDrawn="1"/>
        </p:nvSpPr>
        <p:spPr>
          <a:xfrm>
            <a:off x="1593111" y="105489"/>
            <a:ext cx="10153961" cy="246221"/>
          </a:xfrm>
          <a:prstGeom prst="rect">
            <a:avLst/>
          </a:prstGeom>
          <a:noFill/>
        </p:spPr>
        <p:txBody>
          <a:bodyPr wrap="square" lIns="164592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>
                <a:solidFill>
                  <a:schemeClr val="bg1"/>
                </a:solidFill>
                <a:latin typeface="Meta Offc Pro Medium" panose="020B0504030101020102" pitchFamily="34" charset="0"/>
              </a:rPr>
              <a:t>Advanced Analytic Products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0DB2860-4737-E243-BAAA-A7B5D68F3EF6}"/>
              </a:ext>
            </a:extLst>
          </p:cNvPr>
          <p:cNvSpPr/>
          <p:nvPr userDrawn="1"/>
        </p:nvSpPr>
        <p:spPr>
          <a:xfrm>
            <a:off x="422031" y="6295292"/>
            <a:ext cx="5673969" cy="445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9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bg1"/>
          </a:solidFill>
          <a:latin typeface="Futura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48A"/>
        </a:buClr>
        <a:buFont typeface="Wingdings" pitchFamily="2" charset="2"/>
        <a:buChar char="§"/>
        <a:defRPr sz="2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24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20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1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48A"/>
        </a:buClr>
        <a:buFont typeface="Wingdings" pitchFamily="2" charset="2"/>
        <a:buChar char="§"/>
        <a:defRPr sz="1800" b="0" i="0" kern="1200">
          <a:solidFill>
            <a:srgbClr val="474747"/>
          </a:solidFill>
          <a:latin typeface="Meta Offc Pro Normal" panose="020B0504030101020102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0DD95C-F993-DD4D-94A2-844C2696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Advanced Analytic Products – 2019 vision</a:t>
            </a:r>
          </a:p>
        </p:txBody>
      </p:sp>
    </p:spTree>
    <p:extLst>
      <p:ext uri="{BB962C8B-B14F-4D97-AF65-F5344CB8AC3E}">
        <p14:creationId xmlns:p14="http://schemas.microsoft.com/office/powerpoint/2010/main" val="10772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55060" y="1021080"/>
          <a:ext cx="7937500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6586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3660503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110411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  <a:p>
                      <a:pPr algn="ctr"/>
                      <a:endParaRPr lang="en-US" sz="1000">
                        <a:solidFill>
                          <a:srgbClr val="AFAAD5"/>
                        </a:solidFill>
                      </a:endParaRP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55060" y="1391920"/>
          <a:ext cx="4641309" cy="21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5701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26154481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42068946"/>
                    </a:ext>
                  </a:extLst>
                </a:gridCol>
              </a:tblGrid>
              <a:tr h="168064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April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8983" y="1611504"/>
          <a:ext cx="11322748" cy="22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534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2511433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536303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xmlns="" val="770146769"/>
                    </a:ext>
                  </a:extLst>
                </a:gridCol>
                <a:gridCol w="528674">
                  <a:extLst>
                    <a:ext uri="{9D8B030D-6E8A-4147-A177-3AD203B41FA5}">
                      <a16:colId xmlns:a16="http://schemas.microsoft.com/office/drawing/2014/main" xmlns="" val="152291352"/>
                    </a:ext>
                  </a:extLst>
                </a:gridCol>
                <a:gridCol w="3622877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21299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Ab Initio - AIX to Linux migration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1. Freeze Release 3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2. Freeze Release 4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3. Release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3.2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4. Release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5. Release 4.1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6. Release 4.2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7. Release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8. Release 5.1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9. Release 5.2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10. Release 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11. Release 6.1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12. Release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6.2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13. Release 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14. Overflow and special circumstances releases </a:t>
                      </a:r>
                      <a:endParaRPr lang="en-US" sz="1000" b="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95226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96366" y="1397001"/>
          <a:ext cx="329619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194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18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746310" y="1672249"/>
            <a:ext cx="658049" cy="10417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456919" y="1437044"/>
            <a:ext cx="1920416" cy="123111"/>
            <a:chOff x="9637826" y="1765561"/>
            <a:chExt cx="1920416" cy="1231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67EFF25D-DFD5-8545-96C6-9090C6DB3496}"/>
              </a:ext>
            </a:extLst>
          </p:cNvPr>
          <p:cNvSpPr txBox="1">
            <a:spLocks/>
          </p:cNvSpPr>
          <p:nvPr/>
        </p:nvSpPr>
        <p:spPr>
          <a:xfrm>
            <a:off x="94248" y="429602"/>
            <a:ext cx="11277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Char char="§"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       Ab Initio – AIX to Linux Migration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37ADA74F-0DC6-1749-BCF9-04555C5B8FF5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922027" y="1814714"/>
            <a:ext cx="658049" cy="10396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075334" y="1946259"/>
            <a:ext cx="658049" cy="10539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227734" y="2088665"/>
            <a:ext cx="658049" cy="11752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4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380134" y="2243558"/>
            <a:ext cx="658049" cy="11072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5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532534" y="2387437"/>
            <a:ext cx="658049" cy="12067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6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6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671286" y="2546460"/>
            <a:ext cx="658049" cy="11878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7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7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810038" y="-2982444"/>
            <a:ext cx="658049" cy="10584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8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8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989734" y="2872608"/>
            <a:ext cx="658049" cy="10948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9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9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114838" y="3039727"/>
            <a:ext cx="658049" cy="11710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10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60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253590" y="-3283167"/>
            <a:ext cx="658049" cy="10126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6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412814" y="3359105"/>
            <a:ext cx="658049" cy="12704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6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565214" y="3521511"/>
            <a:ext cx="658049" cy="13777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6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772887" y="3695700"/>
            <a:ext cx="1686296" cy="11613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298878" y="3198599"/>
            <a:ext cx="658049" cy="12704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0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823686" y="2717910"/>
            <a:ext cx="658049" cy="11878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8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3" y="3915842"/>
            <a:ext cx="7768712" cy="29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914" y="1021080"/>
          <a:ext cx="8804366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5063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4704834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324469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  <a:p>
                      <a:pPr algn="ctr"/>
                      <a:endParaRPr lang="en-US" sz="1000">
                        <a:solidFill>
                          <a:srgbClr val="AFAAD5"/>
                        </a:solidFill>
                      </a:endParaRP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60909" y="1393659"/>
          <a:ext cx="5477696" cy="21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91264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26154481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42068946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68366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Oct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8983" y="1610212"/>
          <a:ext cx="11131471" cy="1862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60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1933480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3875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4966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357051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405859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412747">
                  <a:extLst>
                    <a:ext uri="{9D8B030D-6E8A-4147-A177-3AD203B41FA5}">
                      <a16:colId xmlns:a16="http://schemas.microsoft.com/office/drawing/2014/main" xmlns="" val="77014676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57052">
                  <a:extLst>
                    <a:ext uri="{9D8B030D-6E8A-4147-A177-3AD203B41FA5}">
                      <a16:colId xmlns:a16="http://schemas.microsoft.com/office/drawing/2014/main" xmlns="" val="15229135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320557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83144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Deploy SAS in Containers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SAS running in containers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2. SAS integrated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with shared high performance storage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3. SAS integrated with Snowflake and S3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4. SAS Performance testing and data optimization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9522681"/>
                  </a:ext>
                </a:extLst>
              </a:tr>
              <a:tr h="93424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Migrate data</a:t>
                      </a:r>
                      <a:r>
                        <a:rPr lang="en-US" sz="1000" baseline="0"/>
                        <a:t> and users to SAS in the Cloud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Data migration pattern and mechanism established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User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provisioning enabled and IDs populated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Business Unit Pilot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User boarding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38605" y="1397001"/>
          <a:ext cx="333538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84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18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33254" y="1691502"/>
            <a:ext cx="316693" cy="1445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456919" y="1437044"/>
            <a:ext cx="1920416" cy="123111"/>
            <a:chOff x="9637826" y="1765561"/>
            <a:chExt cx="1920416" cy="1231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67EFF25D-DFD5-8545-96C6-9090C6DB3496}"/>
              </a:ext>
            </a:extLst>
          </p:cNvPr>
          <p:cNvSpPr txBox="1">
            <a:spLocks/>
          </p:cNvSpPr>
          <p:nvPr/>
        </p:nvSpPr>
        <p:spPr>
          <a:xfrm>
            <a:off x="94248" y="429602"/>
            <a:ext cx="11277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Char char="§"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       SAS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37ADA74F-0DC6-1749-BCF9-04555C5B8FF5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421215" y="1861857"/>
            <a:ext cx="359791" cy="1382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429070" y="2038924"/>
            <a:ext cx="351936" cy="1454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625233" y="2229700"/>
            <a:ext cx="571324" cy="13628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9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196846" y="2633491"/>
            <a:ext cx="610395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349246" y="2785891"/>
            <a:ext cx="610395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4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740655" y="2961249"/>
            <a:ext cx="610395" cy="1524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6290283" y="3163706"/>
            <a:ext cx="2148322" cy="14283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6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856412" y="1021080"/>
          <a:ext cx="8908869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1188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4693920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413761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  <a:p>
                      <a:pPr algn="ctr"/>
                      <a:endParaRPr lang="en-US" sz="1000">
                        <a:solidFill>
                          <a:srgbClr val="AFAAD5"/>
                        </a:solidFill>
                      </a:endParaRP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71159" y="1393659"/>
          <a:ext cx="5477696" cy="21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91264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26154481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42068946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68366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Oct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97629"/>
              </p:ext>
            </p:extLst>
          </p:nvPr>
        </p:nvGraphicFramePr>
        <p:xfrm>
          <a:off x="618983" y="1611506"/>
          <a:ext cx="11131471" cy="4446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60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1837686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3875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4966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371024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412747">
                  <a:extLst>
                    <a:ext uri="{9D8B030D-6E8A-4147-A177-3AD203B41FA5}">
                      <a16:colId xmlns:a16="http://schemas.microsoft.com/office/drawing/2014/main" xmlns="" val="77014676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57052">
                  <a:extLst>
                    <a:ext uri="{9D8B030D-6E8A-4147-A177-3AD203B41FA5}">
                      <a16:colId xmlns:a16="http://schemas.microsoft.com/office/drawing/2014/main" xmlns="" val="152291352"/>
                    </a:ext>
                  </a:extLst>
                </a:gridCol>
                <a:gridCol w="32221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398934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7873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</a:t>
                      </a:r>
                      <a:r>
                        <a:rPr lang="en-US" sz="1000" b="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Prem</a:t>
                      </a: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Ab</a:t>
                      </a: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Initio Improvements</a:t>
                      </a:r>
                      <a:endParaRPr lang="en-US" sz="1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Dev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Ab Initio migrated from GPFS to NFS shared storage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and DR Ab Initio migrated from GPFS to NFS shared storage (</a:t>
                      </a:r>
                      <a:r>
                        <a:rPr lang="en-US" sz="1000" b="1" baseline="0">
                          <a:solidFill>
                            <a:schemeClr val="tx1"/>
                          </a:solidFill>
                        </a:rPr>
                        <a:t>faster data replication and disaster recovery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Dev, Prod,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and DR Ab Initio servers migrated from virtual to physical hardware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73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POC Cloud Ab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Initio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in Containers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Ab Initio co-op running in containers POC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Evaluate shared high-performance storage for Ab Initio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Ab Initio integrated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with shared high performance storage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Ab Initio connects to Snowflake and S3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9522681"/>
                  </a:ext>
                </a:extLst>
              </a:tr>
              <a:tr h="92397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Optimize Ab Initio Supporting Tools (Cataloging,</a:t>
                      </a:r>
                      <a:r>
                        <a:rPr lang="en-US" sz="1000" baseline="0"/>
                        <a:t> Code Promotion,  and Data Quality)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err="1">
                          <a:solidFill>
                            <a:schemeClr val="tx1"/>
                          </a:solidFill>
                        </a:rPr>
                        <a:t>Livequeu</a:t>
                      </a:r>
                      <a:r>
                        <a:rPr lang="en-US" sz="1000" b="0" baseline="0" err="1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enabled for code promotion in the Cloud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baseline="0" err="1">
                          <a:solidFill>
                            <a:schemeClr val="tx1"/>
                          </a:solidFill>
                        </a:rPr>
                        <a:t>DataHub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catalogs data in cloud data sources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Ab Initio connects to DQE for data quality evaluation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Evaluate and select cloud-based scheduling tool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73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/>
                        <a:t>Cloud Ab Initio ETL ready for Production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Production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ETL cluster w/ supporting tools is built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Full-system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integration testing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Re-write sampling of production graphs and conduct UAT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Cloud-based ETL platform is production-ready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956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Maestro</a:t>
                      </a:r>
                      <a:r>
                        <a:rPr lang="en-US" sz="1000" baseline="0"/>
                        <a:t> scheduling tool enhancement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Maestro job scheduling runs on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more powerful servers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Additional Maestro configuration and upgrades to enhance performance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63602" y="1397001"/>
          <a:ext cx="3410387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387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18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676122" y="1680337"/>
            <a:ext cx="915494" cy="1445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456919" y="1437044"/>
            <a:ext cx="1920416" cy="123111"/>
            <a:chOff x="9637826" y="1765561"/>
            <a:chExt cx="1920416" cy="1231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67EFF25D-DFD5-8545-96C6-9090C6DB3496}"/>
              </a:ext>
            </a:extLst>
          </p:cNvPr>
          <p:cNvSpPr txBox="1">
            <a:spLocks/>
          </p:cNvSpPr>
          <p:nvPr/>
        </p:nvSpPr>
        <p:spPr>
          <a:xfrm>
            <a:off x="94248" y="429602"/>
            <a:ext cx="11277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Char char="§"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       Ab Initio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37ADA74F-0DC6-1749-BCF9-04555C5B8FF5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733107" y="1882050"/>
            <a:ext cx="1238035" cy="16213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17552" y="4015197"/>
            <a:ext cx="1853590" cy="11364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291417" y="2556907"/>
            <a:ext cx="637314" cy="15841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2908865" y="2200365"/>
            <a:ext cx="1866736" cy="1445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902604" y="2745306"/>
            <a:ext cx="605830" cy="15119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4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463212" y="2936830"/>
            <a:ext cx="816402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902604" y="3116933"/>
            <a:ext cx="367970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6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6312988" y="3877160"/>
            <a:ext cx="821066" cy="13803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7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6069874" y="4505821"/>
            <a:ext cx="680314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8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6453055" y="4710475"/>
            <a:ext cx="870858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7310846" y="5073657"/>
            <a:ext cx="966255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0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463212" y="3617708"/>
            <a:ext cx="2016596" cy="16108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427512" y="3764375"/>
            <a:ext cx="1035699" cy="11278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6750188" y="4872473"/>
            <a:ext cx="870858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265290" y="5369885"/>
            <a:ext cx="1197922" cy="15841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470913" y="5572371"/>
            <a:ext cx="1197922" cy="15841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5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PLATFORM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D6B5D6A-71AF-FB43-A6B0-33BB2FEE87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Building Blocks of Next-Gen Analytic Capabilities</a:t>
            </a:r>
          </a:p>
        </p:txBody>
      </p:sp>
    </p:spTree>
    <p:extLst>
      <p:ext uri="{BB962C8B-B14F-4D97-AF65-F5344CB8AC3E}">
        <p14:creationId xmlns:p14="http://schemas.microsoft.com/office/powerpoint/2010/main" val="80587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6574DF8-56BF-F54B-BDB3-37FD70451754}"/>
              </a:ext>
            </a:extLst>
          </p:cNvPr>
          <p:cNvCxnSpPr>
            <a:stCxn id="35" idx="2"/>
          </p:cNvCxnSpPr>
          <p:nvPr/>
        </p:nvCxnSpPr>
        <p:spPr>
          <a:xfrm flipH="1">
            <a:off x="5989320" y="1941367"/>
            <a:ext cx="3922" cy="6248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231757-1EA0-EC44-91C8-0087A153711C}"/>
              </a:ext>
            </a:extLst>
          </p:cNvPr>
          <p:cNvSpPr/>
          <p:nvPr/>
        </p:nvSpPr>
        <p:spPr>
          <a:xfrm>
            <a:off x="4700565" y="1600200"/>
            <a:ext cx="2585354" cy="341167"/>
          </a:xfrm>
          <a:prstGeom prst="rect">
            <a:avLst/>
          </a:prstGeom>
          <a:solidFill>
            <a:srgbClr val="FF660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>
                <a:solidFill>
                  <a:schemeClr val="bg1"/>
                </a:solidFill>
                <a:latin typeface="Meta Offc Pro Normal" panose="020B0504030101020102" pitchFamily="34" charset="0"/>
              </a:rPr>
              <a:t>FOUR STRATEGIC PILLARS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11288A14-BD06-9648-993F-BDD6FCC22C5E}"/>
              </a:ext>
            </a:extLst>
          </p:cNvPr>
          <p:cNvCxnSpPr>
            <a:cxnSpLocks/>
          </p:cNvCxnSpPr>
          <p:nvPr/>
        </p:nvCxnSpPr>
        <p:spPr>
          <a:xfrm>
            <a:off x="2309048" y="2566260"/>
            <a:ext cx="75601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C3C427D-6899-B64E-9FB9-D86E147C6ED8}"/>
              </a:ext>
            </a:extLst>
          </p:cNvPr>
          <p:cNvCxnSpPr/>
          <p:nvPr/>
        </p:nvCxnSpPr>
        <p:spPr>
          <a:xfrm>
            <a:off x="2309048" y="2563316"/>
            <a:ext cx="0" cy="8991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B6B3BB0-24EF-3F41-9F4B-40ED0C406E55}"/>
              </a:ext>
            </a:extLst>
          </p:cNvPr>
          <p:cNvCxnSpPr/>
          <p:nvPr/>
        </p:nvCxnSpPr>
        <p:spPr>
          <a:xfrm>
            <a:off x="6590199" y="2566260"/>
            <a:ext cx="0" cy="9999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50F93A8-02BD-1543-A24A-BBDEBB8D2A5E}"/>
              </a:ext>
            </a:extLst>
          </p:cNvPr>
          <p:cNvCxnSpPr/>
          <p:nvPr/>
        </p:nvCxnSpPr>
        <p:spPr>
          <a:xfrm>
            <a:off x="4454191" y="2566260"/>
            <a:ext cx="0" cy="9999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8256D50-FD43-DC4C-8AD1-60154191676C}"/>
              </a:ext>
            </a:extLst>
          </p:cNvPr>
          <p:cNvCxnSpPr/>
          <p:nvPr/>
        </p:nvCxnSpPr>
        <p:spPr>
          <a:xfrm>
            <a:off x="9869207" y="2566260"/>
            <a:ext cx="0" cy="13968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252DE1F-C2E6-294B-9214-508DD46E3D8B}"/>
              </a:ext>
            </a:extLst>
          </p:cNvPr>
          <p:cNvSpPr/>
          <p:nvPr/>
        </p:nvSpPr>
        <p:spPr>
          <a:xfrm>
            <a:off x="5730837" y="2146104"/>
            <a:ext cx="2890602" cy="4041335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xmlns="" id="{7C10EC69-5675-674C-9E24-77F3BA173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60222"/>
              </p:ext>
            </p:extLst>
          </p:nvPr>
        </p:nvGraphicFramePr>
        <p:xfrm>
          <a:off x="5837517" y="2270759"/>
          <a:ext cx="2708802" cy="3803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802">
                  <a:extLst>
                    <a:ext uri="{9D8B030D-6E8A-4147-A177-3AD203B41FA5}">
                      <a16:colId xmlns:a16="http://schemas.microsoft.com/office/drawing/2014/main" xmlns="" val="2769944710"/>
                    </a:ext>
                  </a:extLst>
                </a:gridCol>
              </a:tblGrid>
              <a:tr h="746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>
                          <a:solidFill>
                            <a:srgbClr val="FF6600"/>
                          </a:solidFill>
                          <a:latin typeface="Meta Offc Pro Normal" panose="020B0504030101020102" pitchFamily="34" charset="0"/>
                        </a:rPr>
                        <a:t>C. </a:t>
                      </a:r>
                      <a:r>
                        <a:rPr lang="en-US" sz="2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Platforms</a:t>
                      </a:r>
                    </a:p>
                  </a:txBody>
                  <a:tcPr marL="104186" marR="104186" marT="52092" marB="52092"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995550"/>
                  </a:ext>
                </a:extLst>
              </a:tr>
              <a:tr h="3057679">
                <a:tc>
                  <a:txBody>
                    <a:bodyPr/>
                    <a:lstStyle/>
                    <a:p>
                      <a:pPr marL="342900" indent="-342900">
                        <a:buClr>
                          <a:srgbClr val="00548A"/>
                        </a:buClr>
                        <a:buFont typeface="+mj-lt"/>
                        <a:buAutoNum type="arabicPeriod"/>
                      </a:pPr>
                      <a:r>
                        <a:rPr lang="en-US" sz="14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Improve operational resiliency of existing platforms during transition period</a:t>
                      </a:r>
                    </a:p>
                    <a:p>
                      <a:pPr marL="342900" indent="-342900">
                        <a:buClr>
                          <a:srgbClr val="00548A"/>
                        </a:buClr>
                        <a:buFont typeface="+mj-lt"/>
                        <a:buAutoNum type="arabicPeriod"/>
                      </a:pPr>
                      <a:endParaRPr lang="en-US" sz="14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Deploy Gen</a:t>
                      </a:r>
                      <a:r>
                        <a:rPr lang="en-US" sz="14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3 public </a:t>
                      </a:r>
                      <a:br>
                        <a:rPr lang="en-US" sz="14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4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cloud-based “Cloud Data Platform”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400" b="0" i="0" baseline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Migrate analytics to Next Best Action (NBA) paradigm</a:t>
                      </a:r>
                    </a:p>
                  </a:txBody>
                  <a:tcPr marL="135440" marR="135440" marT="135440" marB="13544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69959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87DD6655-86D7-824D-8224-284AFC87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76733"/>
              </p:ext>
            </p:extLst>
          </p:nvPr>
        </p:nvGraphicFramePr>
        <p:xfrm>
          <a:off x="1415509" y="2763489"/>
          <a:ext cx="1787079" cy="250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079">
                  <a:extLst>
                    <a:ext uri="{9D8B030D-6E8A-4147-A177-3AD203B41FA5}">
                      <a16:colId xmlns:a16="http://schemas.microsoft.com/office/drawing/2014/main" xmlns="" val="2769944710"/>
                    </a:ext>
                  </a:extLst>
                </a:gridCol>
              </a:tblGrid>
              <a:tr h="495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A. </a:t>
                      </a:r>
                      <a:r>
                        <a:rPr lang="en-US" sz="1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People</a:t>
                      </a:r>
                    </a:p>
                  </a:txBody>
                  <a:tcPr marL="68734" marR="68734" marT="34367" marB="34367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995550"/>
                  </a:ext>
                </a:extLst>
              </a:tr>
              <a:tr h="2014254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74747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Align AAP operating model</a:t>
                      </a:r>
                      <a:b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to improve business engagement and value delivery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/>
                      </a:r>
                      <a:b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endParaRPr lang="en-US" sz="900" b="0" i="0" baseline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228600" indent="-228600">
                        <a:buClr>
                          <a:srgbClr val="00548A"/>
                        </a:buClr>
                        <a:buFont typeface="+mj-lt"/>
                        <a:buAutoNum type="arabicPeriod"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Enhance talent and organizational effectiveness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89354" marR="89354" marT="89354" marB="8935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699597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xmlns="" id="{5F9B8047-0F1B-594D-B7EB-C57F970CE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5999"/>
              </p:ext>
            </p:extLst>
          </p:nvPr>
        </p:nvGraphicFramePr>
        <p:xfrm>
          <a:off x="3575892" y="2763489"/>
          <a:ext cx="1787079" cy="250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079">
                  <a:extLst>
                    <a:ext uri="{9D8B030D-6E8A-4147-A177-3AD203B41FA5}">
                      <a16:colId xmlns:a16="http://schemas.microsoft.com/office/drawing/2014/main" xmlns="" val="2769944710"/>
                    </a:ext>
                  </a:extLst>
                </a:gridCol>
              </a:tblGrid>
              <a:tr h="495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B. </a:t>
                      </a:r>
                      <a:r>
                        <a:rPr lang="en-US" sz="1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Process</a:t>
                      </a:r>
                    </a:p>
                  </a:txBody>
                  <a:tcPr marL="68734" marR="68734" marT="34367" marB="34367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995550"/>
                  </a:ext>
                </a:extLst>
              </a:tr>
              <a:tr h="2014254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74747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Improve work intake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, assessment, and prioritization process</a:t>
                      </a:r>
                      <a:b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endParaRPr lang="en-US" sz="900" b="0" i="0" baseline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74747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Standardize software development, testing, deployment, and operational processes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89354" marR="89354" marT="89354" marB="8935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6995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42048F79-D715-2240-BB5E-6087CF698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75534"/>
              </p:ext>
            </p:extLst>
          </p:nvPr>
        </p:nvGraphicFramePr>
        <p:xfrm>
          <a:off x="9002450" y="2763489"/>
          <a:ext cx="1787079" cy="250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079">
                  <a:extLst>
                    <a:ext uri="{9D8B030D-6E8A-4147-A177-3AD203B41FA5}">
                      <a16:colId xmlns:a16="http://schemas.microsoft.com/office/drawing/2014/main" xmlns="" val="2769944710"/>
                    </a:ext>
                  </a:extLst>
                </a:gridCol>
              </a:tblGrid>
              <a:tr h="495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D. </a:t>
                      </a:r>
                      <a:r>
                        <a:rPr lang="en-US" sz="1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Data</a:t>
                      </a:r>
                    </a:p>
                  </a:txBody>
                  <a:tcPr marL="68734" marR="68734" marT="34367" marB="34367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995550"/>
                  </a:ext>
                </a:extLst>
              </a:tr>
              <a:tr h="2014253"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rgbClr val="474747"/>
                        </a:buClr>
                        <a:buFont typeface="+mj-lt"/>
                        <a:buAutoNum type="arabicPeriod"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Develop new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E</a:t>
                      </a: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nterprise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I</a:t>
                      </a: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nformation Architecture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rgbClr val="474747"/>
                        </a:buClr>
                        <a:buFont typeface="+mj-lt"/>
                        <a:buAutoNum type="arabicPeriod"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Create Cloud Data Catalog across enterprise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rgbClr val="474747"/>
                        </a:buClr>
                        <a:buFont typeface="+mj-lt"/>
                        <a:buAutoNum type="arabicPeriod"/>
                      </a:pP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Simplify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d</a:t>
                      </a: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ata  governance</a:t>
                      </a:r>
                      <a: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</a:t>
                      </a:r>
                      <a:br>
                        <a:rPr lang="en-US" sz="9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9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and improve compliance</a:t>
                      </a:r>
                    </a:p>
                    <a:p>
                      <a:pPr>
                        <a:buClr>
                          <a:srgbClr val="474747"/>
                        </a:buClr>
                      </a:pPr>
                      <a:endParaRPr lang="en-US" sz="1400"/>
                    </a:p>
                  </a:txBody>
                  <a:tcPr marL="89354" marR="89354" marT="89354" marB="8935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6995970"/>
                  </a:ext>
                </a:extLst>
              </a:tr>
            </a:tbl>
          </a:graphicData>
        </a:graphic>
      </p:graphicFrame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999BC45D-E5D8-CE48-B591-035C737E0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914400"/>
          </a:xfrm>
        </p:spPr>
        <p:txBody>
          <a:bodyPr/>
          <a:lstStyle/>
          <a:p>
            <a:r>
              <a:rPr lang="en-US"/>
              <a:t>Discover’s strategy depends on Analytics; AAP is building foundational and strategic elements to enable Discover’s success.</a:t>
            </a:r>
          </a:p>
        </p:txBody>
      </p:sp>
    </p:spTree>
    <p:extLst>
      <p:ext uri="{BB962C8B-B14F-4D97-AF65-F5344CB8AC3E}">
        <p14:creationId xmlns:p14="http://schemas.microsoft.com/office/powerpoint/2010/main" val="47013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xmlns="" id="{DF332641-5DAD-EA4F-AB35-18A9E3F92263}"/>
              </a:ext>
            </a:extLst>
          </p:cNvPr>
          <p:cNvSpPr/>
          <p:nvPr/>
        </p:nvSpPr>
        <p:spPr>
          <a:xfrm>
            <a:off x="4686300" y="3690257"/>
            <a:ext cx="5404757" cy="1796143"/>
          </a:xfrm>
          <a:custGeom>
            <a:avLst/>
            <a:gdLst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196443 w 5404757"/>
              <a:gd name="connsiteY5" fmla="*/ 1763486 h 1796143"/>
              <a:gd name="connsiteX6" fmla="*/ 3967843 w 5404757"/>
              <a:gd name="connsiteY6" fmla="*/ 1779814 h 1796143"/>
              <a:gd name="connsiteX7" fmla="*/ 2628900 w 5404757"/>
              <a:gd name="connsiteY7" fmla="*/ 1420586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196443 w 5404757"/>
              <a:gd name="connsiteY5" fmla="*/ 1763486 h 1796143"/>
              <a:gd name="connsiteX6" fmla="*/ 3967843 w 5404757"/>
              <a:gd name="connsiteY6" fmla="*/ 1779814 h 1796143"/>
              <a:gd name="connsiteX7" fmla="*/ 2759529 w 5404757"/>
              <a:gd name="connsiteY7" fmla="*/ 1469572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196443 w 5404757"/>
              <a:gd name="connsiteY5" fmla="*/ 1763486 h 1796143"/>
              <a:gd name="connsiteX6" fmla="*/ 3967843 w 5404757"/>
              <a:gd name="connsiteY6" fmla="*/ 1779814 h 1796143"/>
              <a:gd name="connsiteX7" fmla="*/ 2743200 w 5404757"/>
              <a:gd name="connsiteY7" fmla="*/ 1387929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996543 w 5404757"/>
              <a:gd name="connsiteY5" fmla="*/ 1796143 h 1796143"/>
              <a:gd name="connsiteX6" fmla="*/ 3967843 w 5404757"/>
              <a:gd name="connsiteY6" fmla="*/ 1779814 h 1796143"/>
              <a:gd name="connsiteX7" fmla="*/ 2743200 w 5404757"/>
              <a:gd name="connsiteY7" fmla="*/ 1387929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996543 w 5404757"/>
              <a:gd name="connsiteY5" fmla="*/ 1796143 h 1796143"/>
              <a:gd name="connsiteX6" fmla="*/ 3967843 w 5404757"/>
              <a:gd name="connsiteY6" fmla="*/ 1779814 h 1796143"/>
              <a:gd name="connsiteX7" fmla="*/ 2743200 w 5404757"/>
              <a:gd name="connsiteY7" fmla="*/ 1387929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  <a:gd name="connsiteX0" fmla="*/ 0 w 5404757"/>
              <a:gd name="connsiteY0" fmla="*/ 669472 h 1796143"/>
              <a:gd name="connsiteX1" fmla="*/ 1338943 w 5404757"/>
              <a:gd name="connsiteY1" fmla="*/ 0 h 1796143"/>
              <a:gd name="connsiteX2" fmla="*/ 2759529 w 5404757"/>
              <a:gd name="connsiteY2" fmla="*/ 800100 h 1796143"/>
              <a:gd name="connsiteX3" fmla="*/ 4196443 w 5404757"/>
              <a:gd name="connsiteY3" fmla="*/ 1404257 h 1796143"/>
              <a:gd name="connsiteX4" fmla="*/ 5404757 w 5404757"/>
              <a:gd name="connsiteY4" fmla="*/ 1796143 h 1796143"/>
              <a:gd name="connsiteX5" fmla="*/ 4996543 w 5404757"/>
              <a:gd name="connsiteY5" fmla="*/ 1796143 h 1796143"/>
              <a:gd name="connsiteX6" fmla="*/ 3967843 w 5404757"/>
              <a:gd name="connsiteY6" fmla="*/ 1779814 h 1796143"/>
              <a:gd name="connsiteX7" fmla="*/ 2792186 w 5404757"/>
              <a:gd name="connsiteY7" fmla="*/ 1420586 h 1796143"/>
              <a:gd name="connsiteX8" fmla="*/ 1322614 w 5404757"/>
              <a:gd name="connsiteY8" fmla="*/ 1567543 h 1796143"/>
              <a:gd name="connsiteX9" fmla="*/ 0 w 5404757"/>
              <a:gd name="connsiteY9" fmla="*/ 1567543 h 1796143"/>
              <a:gd name="connsiteX10" fmla="*/ 0 w 5404757"/>
              <a:gd name="connsiteY10" fmla="*/ 669472 h 179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757" h="1796143">
                <a:moveTo>
                  <a:pt x="0" y="669472"/>
                </a:moveTo>
                <a:lnTo>
                  <a:pt x="1338943" y="0"/>
                </a:lnTo>
                <a:lnTo>
                  <a:pt x="2759529" y="800100"/>
                </a:lnTo>
                <a:lnTo>
                  <a:pt x="4196443" y="1404257"/>
                </a:lnTo>
                <a:lnTo>
                  <a:pt x="5404757" y="1796143"/>
                </a:lnTo>
                <a:lnTo>
                  <a:pt x="4996543" y="1796143"/>
                </a:lnTo>
                <a:lnTo>
                  <a:pt x="3967843" y="1779814"/>
                </a:lnTo>
                <a:lnTo>
                  <a:pt x="2792186" y="1420586"/>
                </a:lnTo>
                <a:lnTo>
                  <a:pt x="1322614" y="1567543"/>
                </a:lnTo>
                <a:lnTo>
                  <a:pt x="0" y="1567543"/>
                </a:lnTo>
                <a:lnTo>
                  <a:pt x="0" y="669472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41BD1F-4A6A-B543-858A-FC58946C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1"/>
            <a:ext cx="3422432" cy="4352542"/>
          </a:xfrm>
        </p:spPr>
        <p:txBody>
          <a:bodyPr>
            <a:normAutofit/>
          </a:bodyPr>
          <a:lstStyle/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400" b="1">
                <a:solidFill>
                  <a:srgbClr val="00548A"/>
                </a:solidFill>
              </a:rPr>
              <a:t>Gen 3: Establish Platform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Data Patterns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Security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Automation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endParaRPr lang="en-US" sz="1400"/>
          </a:p>
          <a:p>
            <a:pPr marL="0" indent="0">
              <a:lnSpc>
                <a:spcPts val="1800"/>
              </a:lnSpc>
              <a:spcBef>
                <a:spcPts val="450"/>
              </a:spcBef>
              <a:spcAft>
                <a:spcPts val="900"/>
              </a:spcAft>
              <a:buNone/>
            </a:pPr>
            <a:r>
              <a:rPr lang="en-US" sz="1400" b="1">
                <a:solidFill>
                  <a:srgbClr val="00548A"/>
                </a:solidFill>
              </a:rPr>
              <a:t>Gen 2: Reduce footprint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Need to reduce footprint</a:t>
            </a:r>
            <a:br>
              <a:rPr lang="en-US" sz="1400"/>
            </a:br>
            <a:r>
              <a:rPr lang="en-US" sz="1400"/>
              <a:t>and migrate data / apps</a:t>
            </a:r>
          </a:p>
          <a:p>
            <a:pPr marL="0" indent="0">
              <a:lnSpc>
                <a:spcPts val="1800"/>
              </a:lnSpc>
              <a:spcBef>
                <a:spcPts val="450"/>
              </a:spcBef>
              <a:spcAft>
                <a:spcPts val="900"/>
              </a:spcAft>
              <a:buNone/>
            </a:pPr>
            <a:r>
              <a:rPr lang="en-US" sz="1400" b="1">
                <a:solidFill>
                  <a:srgbClr val="00548A"/>
                </a:solidFill>
              </a:rPr>
              <a:t>Gen 1: Improve Resiliency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Supports over 90%</a:t>
            </a:r>
            <a:br>
              <a:rPr lang="en-US" sz="1400"/>
            </a:br>
            <a:r>
              <a:rPr lang="en-US" sz="1400"/>
              <a:t>of Analytic users/processes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Need to improve resiliency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/>
              <a:t>Need long-term strategy/path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84E8303-7715-3645-B1BC-614E2529C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521440" cy="914400"/>
          </a:xfrm>
        </p:spPr>
        <p:txBody>
          <a:bodyPr>
            <a:noAutofit/>
          </a:bodyPr>
          <a:lstStyle/>
          <a:p>
            <a:r>
              <a:rPr lang="en-US"/>
              <a:t>Today we are managing analytical platforms across multiple generations of technologies. We need to consolidate to reduce complexity to create value.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837D555F-6CE7-F145-8A29-EB27B54101FF}"/>
              </a:ext>
            </a:extLst>
          </p:cNvPr>
          <p:cNvCxnSpPr>
            <a:cxnSpLocks/>
          </p:cNvCxnSpPr>
          <p:nvPr/>
        </p:nvCxnSpPr>
        <p:spPr>
          <a:xfrm>
            <a:off x="3124200" y="1943100"/>
            <a:ext cx="2326574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9BB8EA1C-5348-2C47-ABD4-71EA5EFC680E}"/>
              </a:ext>
            </a:extLst>
          </p:cNvPr>
          <p:cNvCxnSpPr>
            <a:cxnSpLocks/>
          </p:cNvCxnSpPr>
          <p:nvPr/>
        </p:nvCxnSpPr>
        <p:spPr>
          <a:xfrm>
            <a:off x="3124200" y="3703945"/>
            <a:ext cx="1554678" cy="98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9579647B-46E4-CD46-868D-A2D953CF31E3}"/>
              </a:ext>
            </a:extLst>
          </p:cNvPr>
          <p:cNvCxnSpPr>
            <a:cxnSpLocks/>
          </p:cNvCxnSpPr>
          <p:nvPr/>
        </p:nvCxnSpPr>
        <p:spPr>
          <a:xfrm>
            <a:off x="3124200" y="4686300"/>
            <a:ext cx="1554678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70E8A03E-070E-324F-B37F-36367AD0A296}"/>
              </a:ext>
            </a:extLst>
          </p:cNvPr>
          <p:cNvCxnSpPr>
            <a:cxnSpLocks/>
          </p:cNvCxnSpPr>
          <p:nvPr/>
        </p:nvCxnSpPr>
        <p:spPr>
          <a:xfrm>
            <a:off x="2502568" y="1943100"/>
            <a:ext cx="6216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467EE947-2AAC-C04A-A5F8-0B2498435C0C}"/>
              </a:ext>
            </a:extLst>
          </p:cNvPr>
          <p:cNvCxnSpPr>
            <a:cxnSpLocks/>
          </p:cNvCxnSpPr>
          <p:nvPr/>
        </p:nvCxnSpPr>
        <p:spPr>
          <a:xfrm>
            <a:off x="2353733" y="3703945"/>
            <a:ext cx="77046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xmlns="" id="{AF2C357A-4108-4242-A8AD-4135703E1AA3}"/>
              </a:ext>
            </a:extLst>
          </p:cNvPr>
          <p:cNvCxnSpPr>
            <a:cxnSpLocks/>
          </p:cNvCxnSpPr>
          <p:nvPr/>
        </p:nvCxnSpPr>
        <p:spPr>
          <a:xfrm>
            <a:off x="2502568" y="4686300"/>
            <a:ext cx="6216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AC971EA8-F047-D140-9BB3-AA7335B9E153}"/>
              </a:ext>
            </a:extLst>
          </p:cNvPr>
          <p:cNvSpPr/>
          <p:nvPr/>
        </p:nvSpPr>
        <p:spPr>
          <a:xfrm>
            <a:off x="4686300" y="5078185"/>
            <a:ext cx="6711044" cy="832757"/>
          </a:xfrm>
          <a:custGeom>
            <a:avLst/>
            <a:gdLst>
              <a:gd name="connsiteX0" fmla="*/ 32657 w 6711043"/>
              <a:gd name="connsiteY0" fmla="*/ 146957 h 800100"/>
              <a:gd name="connsiteX1" fmla="*/ 1355271 w 6711043"/>
              <a:gd name="connsiteY1" fmla="*/ 130628 h 800100"/>
              <a:gd name="connsiteX2" fmla="*/ 2726871 w 6711043"/>
              <a:gd name="connsiteY2" fmla="*/ 0 h 800100"/>
              <a:gd name="connsiteX3" fmla="*/ 4016829 w 6711043"/>
              <a:gd name="connsiteY3" fmla="*/ 359228 h 800100"/>
              <a:gd name="connsiteX4" fmla="*/ 6711043 w 6711043"/>
              <a:gd name="connsiteY4" fmla="*/ 359228 h 800100"/>
              <a:gd name="connsiteX5" fmla="*/ 6694714 w 6711043"/>
              <a:gd name="connsiteY5" fmla="*/ 800100 h 800100"/>
              <a:gd name="connsiteX6" fmla="*/ 0 w 6711043"/>
              <a:gd name="connsiteY6" fmla="*/ 783771 h 800100"/>
              <a:gd name="connsiteX7" fmla="*/ 32657 w 6711043"/>
              <a:gd name="connsiteY7" fmla="*/ 146957 h 800100"/>
              <a:gd name="connsiteX0" fmla="*/ 32657 w 6711043"/>
              <a:gd name="connsiteY0" fmla="*/ 179614 h 832757"/>
              <a:gd name="connsiteX1" fmla="*/ 1355271 w 6711043"/>
              <a:gd name="connsiteY1" fmla="*/ 163285 h 832757"/>
              <a:gd name="connsiteX2" fmla="*/ 2775856 w 6711043"/>
              <a:gd name="connsiteY2" fmla="*/ 0 h 832757"/>
              <a:gd name="connsiteX3" fmla="*/ 4016829 w 6711043"/>
              <a:gd name="connsiteY3" fmla="*/ 391885 h 832757"/>
              <a:gd name="connsiteX4" fmla="*/ 6711043 w 6711043"/>
              <a:gd name="connsiteY4" fmla="*/ 391885 h 832757"/>
              <a:gd name="connsiteX5" fmla="*/ 6694714 w 6711043"/>
              <a:gd name="connsiteY5" fmla="*/ 832757 h 832757"/>
              <a:gd name="connsiteX6" fmla="*/ 0 w 6711043"/>
              <a:gd name="connsiteY6" fmla="*/ 816428 h 832757"/>
              <a:gd name="connsiteX7" fmla="*/ 32657 w 6711043"/>
              <a:gd name="connsiteY7" fmla="*/ 179614 h 832757"/>
              <a:gd name="connsiteX0" fmla="*/ 32657 w 6711043"/>
              <a:gd name="connsiteY0" fmla="*/ 179614 h 832757"/>
              <a:gd name="connsiteX1" fmla="*/ 1355271 w 6711043"/>
              <a:gd name="connsiteY1" fmla="*/ 163285 h 832757"/>
              <a:gd name="connsiteX2" fmla="*/ 2775856 w 6711043"/>
              <a:gd name="connsiteY2" fmla="*/ 0 h 832757"/>
              <a:gd name="connsiteX3" fmla="*/ 4016829 w 6711043"/>
              <a:gd name="connsiteY3" fmla="*/ 391885 h 832757"/>
              <a:gd name="connsiteX4" fmla="*/ 6711043 w 6711043"/>
              <a:gd name="connsiteY4" fmla="*/ 391885 h 832757"/>
              <a:gd name="connsiteX5" fmla="*/ 6711043 w 6711043"/>
              <a:gd name="connsiteY5" fmla="*/ 832757 h 832757"/>
              <a:gd name="connsiteX6" fmla="*/ 0 w 6711043"/>
              <a:gd name="connsiteY6" fmla="*/ 816428 h 832757"/>
              <a:gd name="connsiteX7" fmla="*/ 32657 w 6711043"/>
              <a:gd name="connsiteY7" fmla="*/ 179614 h 832757"/>
              <a:gd name="connsiteX0" fmla="*/ 0 w 6743701"/>
              <a:gd name="connsiteY0" fmla="*/ 179614 h 832757"/>
              <a:gd name="connsiteX1" fmla="*/ 1387929 w 6743701"/>
              <a:gd name="connsiteY1" fmla="*/ 163285 h 832757"/>
              <a:gd name="connsiteX2" fmla="*/ 2808514 w 6743701"/>
              <a:gd name="connsiteY2" fmla="*/ 0 h 832757"/>
              <a:gd name="connsiteX3" fmla="*/ 4049487 w 6743701"/>
              <a:gd name="connsiteY3" fmla="*/ 391885 h 832757"/>
              <a:gd name="connsiteX4" fmla="*/ 6743701 w 6743701"/>
              <a:gd name="connsiteY4" fmla="*/ 391885 h 832757"/>
              <a:gd name="connsiteX5" fmla="*/ 6743701 w 6743701"/>
              <a:gd name="connsiteY5" fmla="*/ 832757 h 832757"/>
              <a:gd name="connsiteX6" fmla="*/ 32658 w 6743701"/>
              <a:gd name="connsiteY6" fmla="*/ 816428 h 832757"/>
              <a:gd name="connsiteX7" fmla="*/ 0 w 6743701"/>
              <a:gd name="connsiteY7" fmla="*/ 179614 h 832757"/>
              <a:gd name="connsiteX0" fmla="*/ 0 w 6711044"/>
              <a:gd name="connsiteY0" fmla="*/ 179614 h 832757"/>
              <a:gd name="connsiteX1" fmla="*/ 1355272 w 6711044"/>
              <a:gd name="connsiteY1" fmla="*/ 163285 h 832757"/>
              <a:gd name="connsiteX2" fmla="*/ 2775857 w 6711044"/>
              <a:gd name="connsiteY2" fmla="*/ 0 h 832757"/>
              <a:gd name="connsiteX3" fmla="*/ 4016830 w 6711044"/>
              <a:gd name="connsiteY3" fmla="*/ 391885 h 832757"/>
              <a:gd name="connsiteX4" fmla="*/ 6711044 w 6711044"/>
              <a:gd name="connsiteY4" fmla="*/ 391885 h 832757"/>
              <a:gd name="connsiteX5" fmla="*/ 6711044 w 6711044"/>
              <a:gd name="connsiteY5" fmla="*/ 832757 h 832757"/>
              <a:gd name="connsiteX6" fmla="*/ 1 w 6711044"/>
              <a:gd name="connsiteY6" fmla="*/ 816428 h 832757"/>
              <a:gd name="connsiteX7" fmla="*/ 0 w 6711044"/>
              <a:gd name="connsiteY7" fmla="*/ 179614 h 8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1044" h="832757">
                <a:moveTo>
                  <a:pt x="0" y="179614"/>
                </a:moveTo>
                <a:lnTo>
                  <a:pt x="1355272" y="163285"/>
                </a:lnTo>
                <a:lnTo>
                  <a:pt x="2775857" y="0"/>
                </a:lnTo>
                <a:lnTo>
                  <a:pt x="4016830" y="391885"/>
                </a:lnTo>
                <a:lnTo>
                  <a:pt x="6711044" y="391885"/>
                </a:lnTo>
                <a:lnTo>
                  <a:pt x="6711044" y="832757"/>
                </a:lnTo>
                <a:lnTo>
                  <a:pt x="1" y="816428"/>
                </a:lnTo>
                <a:cubicBezTo>
                  <a:pt x="1" y="604157"/>
                  <a:pt x="0" y="391885"/>
                  <a:pt x="0" y="179614"/>
                </a:cubicBezTo>
                <a:close/>
              </a:path>
            </a:pathLst>
          </a:cu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69B9B67E-DB1A-E64A-99D7-E329BC62FD6A}"/>
              </a:ext>
            </a:extLst>
          </p:cNvPr>
          <p:cNvSpPr/>
          <p:nvPr/>
        </p:nvSpPr>
        <p:spPr>
          <a:xfrm>
            <a:off x="4686300" y="2171700"/>
            <a:ext cx="6727372" cy="3298372"/>
          </a:xfrm>
          <a:custGeom>
            <a:avLst/>
            <a:gdLst>
              <a:gd name="connsiteX0" fmla="*/ 0 w 6743700"/>
              <a:gd name="connsiteY0" fmla="*/ 2073729 h 3331029"/>
              <a:gd name="connsiteX1" fmla="*/ 1387928 w 6743700"/>
              <a:gd name="connsiteY1" fmla="*/ 636814 h 3331029"/>
              <a:gd name="connsiteX2" fmla="*/ 2792186 w 6743700"/>
              <a:gd name="connsiteY2" fmla="*/ 751114 h 3331029"/>
              <a:gd name="connsiteX3" fmla="*/ 4147457 w 6743700"/>
              <a:gd name="connsiteY3" fmla="*/ 636814 h 3331029"/>
              <a:gd name="connsiteX4" fmla="*/ 5486400 w 6743700"/>
              <a:gd name="connsiteY4" fmla="*/ 653143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87928 w 6743700"/>
              <a:gd name="connsiteY1" fmla="*/ 636814 h 3331029"/>
              <a:gd name="connsiteX2" fmla="*/ 2792186 w 6743700"/>
              <a:gd name="connsiteY2" fmla="*/ 751114 h 3331029"/>
              <a:gd name="connsiteX3" fmla="*/ 4147457 w 6743700"/>
              <a:gd name="connsiteY3" fmla="*/ 636814 h 3331029"/>
              <a:gd name="connsiteX4" fmla="*/ 5666014 w 6743700"/>
              <a:gd name="connsiteY4" fmla="*/ 1257300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87928 w 6743700"/>
              <a:gd name="connsiteY1" fmla="*/ 636814 h 3331029"/>
              <a:gd name="connsiteX2" fmla="*/ 2792186 w 6743700"/>
              <a:gd name="connsiteY2" fmla="*/ 751114 h 3331029"/>
              <a:gd name="connsiteX3" fmla="*/ 4147457 w 6743700"/>
              <a:gd name="connsiteY3" fmla="*/ 636814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87928 w 6743700"/>
              <a:gd name="connsiteY1" fmla="*/ 636814 h 3331029"/>
              <a:gd name="connsiteX2" fmla="*/ 2792186 w 6743700"/>
              <a:gd name="connsiteY2" fmla="*/ 751114 h 3331029"/>
              <a:gd name="connsiteX3" fmla="*/ 4212771 w 6743700"/>
              <a:gd name="connsiteY3" fmla="*/ 963385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87928 w 6743700"/>
              <a:gd name="connsiteY1" fmla="*/ 636814 h 3331029"/>
              <a:gd name="connsiteX2" fmla="*/ 2792186 w 6743700"/>
              <a:gd name="connsiteY2" fmla="*/ 751114 h 3331029"/>
              <a:gd name="connsiteX3" fmla="*/ 4082142 w 6743700"/>
              <a:gd name="connsiteY3" fmla="*/ 669470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551214 w 6743700"/>
              <a:gd name="connsiteY1" fmla="*/ 1028699 h 3331029"/>
              <a:gd name="connsiteX2" fmla="*/ 2792186 w 6743700"/>
              <a:gd name="connsiteY2" fmla="*/ 751114 h 3331029"/>
              <a:gd name="connsiteX3" fmla="*/ 4082142 w 6743700"/>
              <a:gd name="connsiteY3" fmla="*/ 669470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71600 w 6743700"/>
              <a:gd name="connsiteY1" fmla="*/ 685799 h 3331029"/>
              <a:gd name="connsiteX2" fmla="*/ 2792186 w 6743700"/>
              <a:gd name="connsiteY2" fmla="*/ 751114 h 3331029"/>
              <a:gd name="connsiteX3" fmla="*/ 4082142 w 6743700"/>
              <a:gd name="connsiteY3" fmla="*/ 669470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0 w 6743700"/>
              <a:gd name="connsiteY11" fmla="*/ 2188029 h 3331029"/>
              <a:gd name="connsiteX12" fmla="*/ 0 w 6743700"/>
              <a:gd name="connsiteY12" fmla="*/ 2073729 h 3331029"/>
              <a:gd name="connsiteX0" fmla="*/ 0 w 6743700"/>
              <a:gd name="connsiteY0" fmla="*/ 2073729 h 3331029"/>
              <a:gd name="connsiteX1" fmla="*/ 1371600 w 6743700"/>
              <a:gd name="connsiteY1" fmla="*/ 685799 h 3331029"/>
              <a:gd name="connsiteX2" fmla="*/ 2792186 w 6743700"/>
              <a:gd name="connsiteY2" fmla="*/ 751114 h 3331029"/>
              <a:gd name="connsiteX3" fmla="*/ 4082142 w 6743700"/>
              <a:gd name="connsiteY3" fmla="*/ 669470 h 3331029"/>
              <a:gd name="connsiteX4" fmla="*/ 5372100 w 6743700"/>
              <a:gd name="connsiteY4" fmla="*/ 669472 h 3331029"/>
              <a:gd name="connsiteX5" fmla="*/ 6743700 w 6743700"/>
              <a:gd name="connsiteY5" fmla="*/ 0 h 3331029"/>
              <a:gd name="connsiteX6" fmla="*/ 6727371 w 6743700"/>
              <a:gd name="connsiteY6" fmla="*/ 3331029 h 3331029"/>
              <a:gd name="connsiteX7" fmla="*/ 5388428 w 6743700"/>
              <a:gd name="connsiteY7" fmla="*/ 3298371 h 3331029"/>
              <a:gd name="connsiteX8" fmla="*/ 4000500 w 6743700"/>
              <a:gd name="connsiteY8" fmla="*/ 2841171 h 3331029"/>
              <a:gd name="connsiteX9" fmla="*/ 2710543 w 6743700"/>
              <a:gd name="connsiteY9" fmla="*/ 2318657 h 3331029"/>
              <a:gd name="connsiteX10" fmla="*/ 1404257 w 6743700"/>
              <a:gd name="connsiteY10" fmla="*/ 1551214 h 3331029"/>
              <a:gd name="connsiteX11" fmla="*/ 146957 w 6743700"/>
              <a:gd name="connsiteY11" fmla="*/ 2792186 h 3331029"/>
              <a:gd name="connsiteX12" fmla="*/ 0 w 6743700"/>
              <a:gd name="connsiteY12" fmla="*/ 2073729 h 3331029"/>
              <a:gd name="connsiteX0" fmla="*/ 734786 w 6596743"/>
              <a:gd name="connsiteY0" fmla="*/ 1763486 h 3331029"/>
              <a:gd name="connsiteX1" fmla="*/ 1224643 w 6596743"/>
              <a:gd name="connsiteY1" fmla="*/ 685799 h 3331029"/>
              <a:gd name="connsiteX2" fmla="*/ 2645229 w 6596743"/>
              <a:gd name="connsiteY2" fmla="*/ 751114 h 3331029"/>
              <a:gd name="connsiteX3" fmla="*/ 3935185 w 6596743"/>
              <a:gd name="connsiteY3" fmla="*/ 669470 h 3331029"/>
              <a:gd name="connsiteX4" fmla="*/ 5225143 w 6596743"/>
              <a:gd name="connsiteY4" fmla="*/ 669472 h 3331029"/>
              <a:gd name="connsiteX5" fmla="*/ 6596743 w 6596743"/>
              <a:gd name="connsiteY5" fmla="*/ 0 h 3331029"/>
              <a:gd name="connsiteX6" fmla="*/ 6580414 w 6596743"/>
              <a:gd name="connsiteY6" fmla="*/ 3331029 h 3331029"/>
              <a:gd name="connsiteX7" fmla="*/ 5241471 w 6596743"/>
              <a:gd name="connsiteY7" fmla="*/ 3298371 h 3331029"/>
              <a:gd name="connsiteX8" fmla="*/ 3853543 w 6596743"/>
              <a:gd name="connsiteY8" fmla="*/ 2841171 h 3331029"/>
              <a:gd name="connsiteX9" fmla="*/ 2563586 w 6596743"/>
              <a:gd name="connsiteY9" fmla="*/ 2318657 h 3331029"/>
              <a:gd name="connsiteX10" fmla="*/ 1257300 w 6596743"/>
              <a:gd name="connsiteY10" fmla="*/ 1551214 h 3331029"/>
              <a:gd name="connsiteX11" fmla="*/ 0 w 6596743"/>
              <a:gd name="connsiteY11" fmla="*/ 2792186 h 3331029"/>
              <a:gd name="connsiteX12" fmla="*/ 734786 w 6596743"/>
              <a:gd name="connsiteY12" fmla="*/ 1763486 h 3331029"/>
              <a:gd name="connsiteX0" fmla="*/ 0 w 6760029"/>
              <a:gd name="connsiteY0" fmla="*/ 2122715 h 3331029"/>
              <a:gd name="connsiteX1" fmla="*/ 1387929 w 6760029"/>
              <a:gd name="connsiteY1" fmla="*/ 685799 h 3331029"/>
              <a:gd name="connsiteX2" fmla="*/ 2808515 w 6760029"/>
              <a:gd name="connsiteY2" fmla="*/ 751114 h 3331029"/>
              <a:gd name="connsiteX3" fmla="*/ 4098471 w 6760029"/>
              <a:gd name="connsiteY3" fmla="*/ 669470 h 3331029"/>
              <a:gd name="connsiteX4" fmla="*/ 5388429 w 6760029"/>
              <a:gd name="connsiteY4" fmla="*/ 669472 h 3331029"/>
              <a:gd name="connsiteX5" fmla="*/ 6760029 w 6760029"/>
              <a:gd name="connsiteY5" fmla="*/ 0 h 3331029"/>
              <a:gd name="connsiteX6" fmla="*/ 6743700 w 6760029"/>
              <a:gd name="connsiteY6" fmla="*/ 3331029 h 3331029"/>
              <a:gd name="connsiteX7" fmla="*/ 5404757 w 6760029"/>
              <a:gd name="connsiteY7" fmla="*/ 3298371 h 3331029"/>
              <a:gd name="connsiteX8" fmla="*/ 4016829 w 6760029"/>
              <a:gd name="connsiteY8" fmla="*/ 2841171 h 3331029"/>
              <a:gd name="connsiteX9" fmla="*/ 2726872 w 6760029"/>
              <a:gd name="connsiteY9" fmla="*/ 2318657 h 3331029"/>
              <a:gd name="connsiteX10" fmla="*/ 1420586 w 6760029"/>
              <a:gd name="connsiteY10" fmla="*/ 1551214 h 3331029"/>
              <a:gd name="connsiteX11" fmla="*/ 163286 w 6760029"/>
              <a:gd name="connsiteY11" fmla="*/ 2792186 h 3331029"/>
              <a:gd name="connsiteX12" fmla="*/ 0 w 6760029"/>
              <a:gd name="connsiteY12" fmla="*/ 2122715 h 3331029"/>
              <a:gd name="connsiteX0" fmla="*/ 0 w 6760029"/>
              <a:gd name="connsiteY0" fmla="*/ 2122715 h 3331029"/>
              <a:gd name="connsiteX1" fmla="*/ 1387929 w 6760029"/>
              <a:gd name="connsiteY1" fmla="*/ 685799 h 3331029"/>
              <a:gd name="connsiteX2" fmla="*/ 2808515 w 6760029"/>
              <a:gd name="connsiteY2" fmla="*/ 751114 h 3331029"/>
              <a:gd name="connsiteX3" fmla="*/ 4098471 w 6760029"/>
              <a:gd name="connsiteY3" fmla="*/ 669470 h 3331029"/>
              <a:gd name="connsiteX4" fmla="*/ 5388429 w 6760029"/>
              <a:gd name="connsiteY4" fmla="*/ 669472 h 3331029"/>
              <a:gd name="connsiteX5" fmla="*/ 6760029 w 6760029"/>
              <a:gd name="connsiteY5" fmla="*/ 0 h 3331029"/>
              <a:gd name="connsiteX6" fmla="*/ 6743700 w 6760029"/>
              <a:gd name="connsiteY6" fmla="*/ 3331029 h 3331029"/>
              <a:gd name="connsiteX7" fmla="*/ 5404757 w 6760029"/>
              <a:gd name="connsiteY7" fmla="*/ 3298371 h 3331029"/>
              <a:gd name="connsiteX8" fmla="*/ 4016829 w 6760029"/>
              <a:gd name="connsiteY8" fmla="*/ 2841171 h 3331029"/>
              <a:gd name="connsiteX9" fmla="*/ 2726872 w 6760029"/>
              <a:gd name="connsiteY9" fmla="*/ 2318657 h 3331029"/>
              <a:gd name="connsiteX10" fmla="*/ 1420586 w 6760029"/>
              <a:gd name="connsiteY10" fmla="*/ 1551214 h 3331029"/>
              <a:gd name="connsiteX11" fmla="*/ 32658 w 6760029"/>
              <a:gd name="connsiteY11" fmla="*/ 2204358 h 3331029"/>
              <a:gd name="connsiteX12" fmla="*/ 0 w 6760029"/>
              <a:gd name="connsiteY12" fmla="*/ 2122715 h 3331029"/>
              <a:gd name="connsiteX0" fmla="*/ 0 w 6760029"/>
              <a:gd name="connsiteY0" fmla="*/ 2122715 h 3331029"/>
              <a:gd name="connsiteX1" fmla="*/ 1502229 w 6760029"/>
              <a:gd name="connsiteY1" fmla="*/ 375556 h 3331029"/>
              <a:gd name="connsiteX2" fmla="*/ 2808515 w 6760029"/>
              <a:gd name="connsiteY2" fmla="*/ 751114 h 3331029"/>
              <a:gd name="connsiteX3" fmla="*/ 4098471 w 6760029"/>
              <a:gd name="connsiteY3" fmla="*/ 669470 h 3331029"/>
              <a:gd name="connsiteX4" fmla="*/ 5388429 w 6760029"/>
              <a:gd name="connsiteY4" fmla="*/ 669472 h 3331029"/>
              <a:gd name="connsiteX5" fmla="*/ 6760029 w 6760029"/>
              <a:gd name="connsiteY5" fmla="*/ 0 h 3331029"/>
              <a:gd name="connsiteX6" fmla="*/ 6743700 w 6760029"/>
              <a:gd name="connsiteY6" fmla="*/ 3331029 h 3331029"/>
              <a:gd name="connsiteX7" fmla="*/ 5404757 w 6760029"/>
              <a:gd name="connsiteY7" fmla="*/ 3298371 h 3331029"/>
              <a:gd name="connsiteX8" fmla="*/ 4016829 w 6760029"/>
              <a:gd name="connsiteY8" fmla="*/ 2841171 h 3331029"/>
              <a:gd name="connsiteX9" fmla="*/ 2726872 w 6760029"/>
              <a:gd name="connsiteY9" fmla="*/ 2318657 h 3331029"/>
              <a:gd name="connsiteX10" fmla="*/ 1420586 w 6760029"/>
              <a:gd name="connsiteY10" fmla="*/ 1551214 h 3331029"/>
              <a:gd name="connsiteX11" fmla="*/ 32658 w 6760029"/>
              <a:gd name="connsiteY11" fmla="*/ 2204358 h 3331029"/>
              <a:gd name="connsiteX12" fmla="*/ 0 w 6760029"/>
              <a:gd name="connsiteY12" fmla="*/ 2122715 h 3331029"/>
              <a:gd name="connsiteX0" fmla="*/ 0 w 6760029"/>
              <a:gd name="connsiteY0" fmla="*/ 2122715 h 3331029"/>
              <a:gd name="connsiteX1" fmla="*/ 1404258 w 6760029"/>
              <a:gd name="connsiteY1" fmla="*/ 669470 h 3331029"/>
              <a:gd name="connsiteX2" fmla="*/ 2808515 w 6760029"/>
              <a:gd name="connsiteY2" fmla="*/ 751114 h 3331029"/>
              <a:gd name="connsiteX3" fmla="*/ 4098471 w 6760029"/>
              <a:gd name="connsiteY3" fmla="*/ 669470 h 3331029"/>
              <a:gd name="connsiteX4" fmla="*/ 5388429 w 6760029"/>
              <a:gd name="connsiteY4" fmla="*/ 669472 h 3331029"/>
              <a:gd name="connsiteX5" fmla="*/ 6760029 w 6760029"/>
              <a:gd name="connsiteY5" fmla="*/ 0 h 3331029"/>
              <a:gd name="connsiteX6" fmla="*/ 6743700 w 6760029"/>
              <a:gd name="connsiteY6" fmla="*/ 3331029 h 3331029"/>
              <a:gd name="connsiteX7" fmla="*/ 5404757 w 6760029"/>
              <a:gd name="connsiteY7" fmla="*/ 3298371 h 3331029"/>
              <a:gd name="connsiteX8" fmla="*/ 4016829 w 6760029"/>
              <a:gd name="connsiteY8" fmla="*/ 2841171 h 3331029"/>
              <a:gd name="connsiteX9" fmla="*/ 2726872 w 6760029"/>
              <a:gd name="connsiteY9" fmla="*/ 2318657 h 3331029"/>
              <a:gd name="connsiteX10" fmla="*/ 1420586 w 6760029"/>
              <a:gd name="connsiteY10" fmla="*/ 1551214 h 3331029"/>
              <a:gd name="connsiteX11" fmla="*/ 32658 w 6760029"/>
              <a:gd name="connsiteY11" fmla="*/ 2204358 h 3331029"/>
              <a:gd name="connsiteX12" fmla="*/ 0 w 6760029"/>
              <a:gd name="connsiteY12" fmla="*/ 2122715 h 3331029"/>
              <a:gd name="connsiteX0" fmla="*/ 65314 w 6727371"/>
              <a:gd name="connsiteY0" fmla="*/ 1747158 h 3331029"/>
              <a:gd name="connsiteX1" fmla="*/ 1371600 w 6727371"/>
              <a:gd name="connsiteY1" fmla="*/ 669470 h 3331029"/>
              <a:gd name="connsiteX2" fmla="*/ 2775857 w 6727371"/>
              <a:gd name="connsiteY2" fmla="*/ 751114 h 3331029"/>
              <a:gd name="connsiteX3" fmla="*/ 4065813 w 6727371"/>
              <a:gd name="connsiteY3" fmla="*/ 669470 h 3331029"/>
              <a:gd name="connsiteX4" fmla="*/ 5355771 w 6727371"/>
              <a:gd name="connsiteY4" fmla="*/ 669472 h 3331029"/>
              <a:gd name="connsiteX5" fmla="*/ 6727371 w 6727371"/>
              <a:gd name="connsiteY5" fmla="*/ 0 h 3331029"/>
              <a:gd name="connsiteX6" fmla="*/ 6711042 w 6727371"/>
              <a:gd name="connsiteY6" fmla="*/ 3331029 h 3331029"/>
              <a:gd name="connsiteX7" fmla="*/ 5372099 w 6727371"/>
              <a:gd name="connsiteY7" fmla="*/ 3298371 h 3331029"/>
              <a:gd name="connsiteX8" fmla="*/ 3984171 w 6727371"/>
              <a:gd name="connsiteY8" fmla="*/ 2841171 h 3331029"/>
              <a:gd name="connsiteX9" fmla="*/ 2694214 w 6727371"/>
              <a:gd name="connsiteY9" fmla="*/ 2318657 h 3331029"/>
              <a:gd name="connsiteX10" fmla="*/ 1387928 w 6727371"/>
              <a:gd name="connsiteY10" fmla="*/ 1551214 h 3331029"/>
              <a:gd name="connsiteX11" fmla="*/ 0 w 6727371"/>
              <a:gd name="connsiteY11" fmla="*/ 2204358 h 3331029"/>
              <a:gd name="connsiteX12" fmla="*/ 65314 w 6727371"/>
              <a:gd name="connsiteY12" fmla="*/ 1747158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016828 w 6760028"/>
              <a:gd name="connsiteY8" fmla="*/ 2841171 h 3331029"/>
              <a:gd name="connsiteX9" fmla="*/ 2726871 w 6760028"/>
              <a:gd name="connsiteY9" fmla="*/ 2318657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016828 w 6760028"/>
              <a:gd name="connsiteY8" fmla="*/ 2841171 h 3331029"/>
              <a:gd name="connsiteX9" fmla="*/ 3788228 w 6760028"/>
              <a:gd name="connsiteY9" fmla="*/ 1387928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016828 w 6760028"/>
              <a:gd name="connsiteY8" fmla="*/ 2841171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833256 w 6760028"/>
              <a:gd name="connsiteY8" fmla="*/ 1698171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065814 w 6760028"/>
              <a:gd name="connsiteY8" fmla="*/ 2857500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3984171 w 6760028"/>
              <a:gd name="connsiteY8" fmla="*/ 2873829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180113 w 6760028"/>
              <a:gd name="connsiteY8" fmla="*/ 2906486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31029"/>
              <a:gd name="connsiteX1" fmla="*/ 1404257 w 6760028"/>
              <a:gd name="connsiteY1" fmla="*/ 669470 h 3331029"/>
              <a:gd name="connsiteX2" fmla="*/ 2808514 w 6760028"/>
              <a:gd name="connsiteY2" fmla="*/ 751114 h 3331029"/>
              <a:gd name="connsiteX3" fmla="*/ 4098470 w 6760028"/>
              <a:gd name="connsiteY3" fmla="*/ 669470 h 3331029"/>
              <a:gd name="connsiteX4" fmla="*/ 5388428 w 6760028"/>
              <a:gd name="connsiteY4" fmla="*/ 669472 h 3331029"/>
              <a:gd name="connsiteX5" fmla="*/ 6760028 w 6760028"/>
              <a:gd name="connsiteY5" fmla="*/ 0 h 3331029"/>
              <a:gd name="connsiteX6" fmla="*/ 6743699 w 6760028"/>
              <a:gd name="connsiteY6" fmla="*/ 3331029 h 3331029"/>
              <a:gd name="connsiteX7" fmla="*/ 5404756 w 6760028"/>
              <a:gd name="connsiteY7" fmla="*/ 3298371 h 3331029"/>
              <a:gd name="connsiteX8" fmla="*/ 4180113 w 6760028"/>
              <a:gd name="connsiteY8" fmla="*/ 2906486 h 3331029"/>
              <a:gd name="connsiteX9" fmla="*/ 2792185 w 6760028"/>
              <a:gd name="connsiteY9" fmla="*/ 2334985 h 3331029"/>
              <a:gd name="connsiteX10" fmla="*/ 1420585 w 6760028"/>
              <a:gd name="connsiteY10" fmla="*/ 1551214 h 3331029"/>
              <a:gd name="connsiteX11" fmla="*/ 32657 w 6760028"/>
              <a:gd name="connsiteY11" fmla="*/ 2204358 h 3331029"/>
              <a:gd name="connsiteX12" fmla="*/ 0 w 6760028"/>
              <a:gd name="connsiteY12" fmla="*/ 2139044 h 3331029"/>
              <a:gd name="connsiteX0" fmla="*/ 0 w 6760028"/>
              <a:gd name="connsiteY0" fmla="*/ 2139044 h 3314700"/>
              <a:gd name="connsiteX1" fmla="*/ 1404257 w 6760028"/>
              <a:gd name="connsiteY1" fmla="*/ 669470 h 3314700"/>
              <a:gd name="connsiteX2" fmla="*/ 2808514 w 6760028"/>
              <a:gd name="connsiteY2" fmla="*/ 751114 h 3314700"/>
              <a:gd name="connsiteX3" fmla="*/ 4098470 w 6760028"/>
              <a:gd name="connsiteY3" fmla="*/ 669470 h 3314700"/>
              <a:gd name="connsiteX4" fmla="*/ 5388428 w 6760028"/>
              <a:gd name="connsiteY4" fmla="*/ 669472 h 3314700"/>
              <a:gd name="connsiteX5" fmla="*/ 6760028 w 6760028"/>
              <a:gd name="connsiteY5" fmla="*/ 0 h 3314700"/>
              <a:gd name="connsiteX6" fmla="*/ 6743699 w 6760028"/>
              <a:gd name="connsiteY6" fmla="*/ 3314700 h 3314700"/>
              <a:gd name="connsiteX7" fmla="*/ 5404756 w 6760028"/>
              <a:gd name="connsiteY7" fmla="*/ 3298371 h 3314700"/>
              <a:gd name="connsiteX8" fmla="*/ 4180113 w 6760028"/>
              <a:gd name="connsiteY8" fmla="*/ 2906486 h 3314700"/>
              <a:gd name="connsiteX9" fmla="*/ 2792185 w 6760028"/>
              <a:gd name="connsiteY9" fmla="*/ 2334985 h 3314700"/>
              <a:gd name="connsiteX10" fmla="*/ 1420585 w 6760028"/>
              <a:gd name="connsiteY10" fmla="*/ 1551214 h 3314700"/>
              <a:gd name="connsiteX11" fmla="*/ 32657 w 6760028"/>
              <a:gd name="connsiteY11" fmla="*/ 2204358 h 3314700"/>
              <a:gd name="connsiteX12" fmla="*/ 0 w 6760028"/>
              <a:gd name="connsiteY12" fmla="*/ 2139044 h 3314700"/>
              <a:gd name="connsiteX0" fmla="*/ 0 w 6760028"/>
              <a:gd name="connsiteY0" fmla="*/ 2139044 h 3314700"/>
              <a:gd name="connsiteX1" fmla="*/ 1404257 w 6760028"/>
              <a:gd name="connsiteY1" fmla="*/ 669470 h 3314700"/>
              <a:gd name="connsiteX2" fmla="*/ 2808514 w 6760028"/>
              <a:gd name="connsiteY2" fmla="*/ 751114 h 3314700"/>
              <a:gd name="connsiteX3" fmla="*/ 4098470 w 6760028"/>
              <a:gd name="connsiteY3" fmla="*/ 669470 h 3314700"/>
              <a:gd name="connsiteX4" fmla="*/ 5388428 w 6760028"/>
              <a:gd name="connsiteY4" fmla="*/ 669472 h 3314700"/>
              <a:gd name="connsiteX5" fmla="*/ 6760028 w 6760028"/>
              <a:gd name="connsiteY5" fmla="*/ 0 h 3314700"/>
              <a:gd name="connsiteX6" fmla="*/ 6743699 w 6760028"/>
              <a:gd name="connsiteY6" fmla="*/ 3314700 h 3314700"/>
              <a:gd name="connsiteX7" fmla="*/ 5404756 w 6760028"/>
              <a:gd name="connsiteY7" fmla="*/ 3298371 h 3314700"/>
              <a:gd name="connsiteX8" fmla="*/ 4033156 w 6760028"/>
              <a:gd name="connsiteY8" fmla="*/ 3102428 h 3314700"/>
              <a:gd name="connsiteX9" fmla="*/ 2792185 w 6760028"/>
              <a:gd name="connsiteY9" fmla="*/ 2334985 h 3314700"/>
              <a:gd name="connsiteX10" fmla="*/ 1420585 w 6760028"/>
              <a:gd name="connsiteY10" fmla="*/ 1551214 h 3314700"/>
              <a:gd name="connsiteX11" fmla="*/ 32657 w 6760028"/>
              <a:gd name="connsiteY11" fmla="*/ 2204358 h 3314700"/>
              <a:gd name="connsiteX12" fmla="*/ 0 w 6760028"/>
              <a:gd name="connsiteY12" fmla="*/ 2139044 h 3314700"/>
              <a:gd name="connsiteX0" fmla="*/ 0 w 6760028"/>
              <a:gd name="connsiteY0" fmla="*/ 2139044 h 3314700"/>
              <a:gd name="connsiteX1" fmla="*/ 1404257 w 6760028"/>
              <a:gd name="connsiteY1" fmla="*/ 669470 h 3314700"/>
              <a:gd name="connsiteX2" fmla="*/ 2808514 w 6760028"/>
              <a:gd name="connsiteY2" fmla="*/ 751114 h 3314700"/>
              <a:gd name="connsiteX3" fmla="*/ 4098470 w 6760028"/>
              <a:gd name="connsiteY3" fmla="*/ 669470 h 3314700"/>
              <a:gd name="connsiteX4" fmla="*/ 5388428 w 6760028"/>
              <a:gd name="connsiteY4" fmla="*/ 669472 h 3314700"/>
              <a:gd name="connsiteX5" fmla="*/ 6760028 w 6760028"/>
              <a:gd name="connsiteY5" fmla="*/ 0 h 3314700"/>
              <a:gd name="connsiteX6" fmla="*/ 6743699 w 6760028"/>
              <a:gd name="connsiteY6" fmla="*/ 3314700 h 3314700"/>
              <a:gd name="connsiteX7" fmla="*/ 5404756 w 6760028"/>
              <a:gd name="connsiteY7" fmla="*/ 3298371 h 3314700"/>
              <a:gd name="connsiteX8" fmla="*/ 4229099 w 6760028"/>
              <a:gd name="connsiteY8" fmla="*/ 2955471 h 3314700"/>
              <a:gd name="connsiteX9" fmla="*/ 2792185 w 6760028"/>
              <a:gd name="connsiteY9" fmla="*/ 2334985 h 3314700"/>
              <a:gd name="connsiteX10" fmla="*/ 1420585 w 6760028"/>
              <a:gd name="connsiteY10" fmla="*/ 1551214 h 3314700"/>
              <a:gd name="connsiteX11" fmla="*/ 32657 w 6760028"/>
              <a:gd name="connsiteY11" fmla="*/ 2204358 h 3314700"/>
              <a:gd name="connsiteX12" fmla="*/ 0 w 6760028"/>
              <a:gd name="connsiteY12" fmla="*/ 2139044 h 3314700"/>
              <a:gd name="connsiteX0" fmla="*/ 0 w 6760028"/>
              <a:gd name="connsiteY0" fmla="*/ 2139044 h 3314700"/>
              <a:gd name="connsiteX1" fmla="*/ 1404257 w 6760028"/>
              <a:gd name="connsiteY1" fmla="*/ 669470 h 3314700"/>
              <a:gd name="connsiteX2" fmla="*/ 2808514 w 6760028"/>
              <a:gd name="connsiteY2" fmla="*/ 751114 h 3314700"/>
              <a:gd name="connsiteX3" fmla="*/ 4098470 w 6760028"/>
              <a:gd name="connsiteY3" fmla="*/ 669470 h 3314700"/>
              <a:gd name="connsiteX4" fmla="*/ 5388428 w 6760028"/>
              <a:gd name="connsiteY4" fmla="*/ 669472 h 3314700"/>
              <a:gd name="connsiteX5" fmla="*/ 6760028 w 6760028"/>
              <a:gd name="connsiteY5" fmla="*/ 0 h 3314700"/>
              <a:gd name="connsiteX6" fmla="*/ 6743699 w 6760028"/>
              <a:gd name="connsiteY6" fmla="*/ 3314700 h 3314700"/>
              <a:gd name="connsiteX7" fmla="*/ 5372099 w 6760028"/>
              <a:gd name="connsiteY7" fmla="*/ 3314700 h 3314700"/>
              <a:gd name="connsiteX8" fmla="*/ 4229099 w 6760028"/>
              <a:gd name="connsiteY8" fmla="*/ 2955471 h 3314700"/>
              <a:gd name="connsiteX9" fmla="*/ 2792185 w 6760028"/>
              <a:gd name="connsiteY9" fmla="*/ 2334985 h 3314700"/>
              <a:gd name="connsiteX10" fmla="*/ 1420585 w 6760028"/>
              <a:gd name="connsiteY10" fmla="*/ 1551214 h 3314700"/>
              <a:gd name="connsiteX11" fmla="*/ 32657 w 6760028"/>
              <a:gd name="connsiteY11" fmla="*/ 2204358 h 3314700"/>
              <a:gd name="connsiteX12" fmla="*/ 0 w 6760028"/>
              <a:gd name="connsiteY12" fmla="*/ 2139044 h 3314700"/>
              <a:gd name="connsiteX0" fmla="*/ 65314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87928 w 6727371"/>
              <a:gd name="connsiteY10" fmla="*/ 1551214 h 3314700"/>
              <a:gd name="connsiteX11" fmla="*/ 0 w 6727371"/>
              <a:gd name="connsiteY11" fmla="*/ 2204358 h 3314700"/>
              <a:gd name="connsiteX12" fmla="*/ 65314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87928 w 6727371"/>
              <a:gd name="connsiteY10" fmla="*/ 1551214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87928 w 6727371"/>
              <a:gd name="connsiteY10" fmla="*/ 1534886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71599 w 6727371"/>
              <a:gd name="connsiteY10" fmla="*/ 1518557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71599 w 6727371"/>
              <a:gd name="connsiteY10" fmla="*/ 1534886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55270 w 6727371"/>
              <a:gd name="connsiteY10" fmla="*/ 1551215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32657 w 6727371"/>
              <a:gd name="connsiteY0" fmla="*/ 2024744 h 3314700"/>
              <a:gd name="connsiteX1" fmla="*/ 1371600 w 6727371"/>
              <a:gd name="connsiteY1" fmla="*/ 669470 h 3314700"/>
              <a:gd name="connsiteX2" fmla="*/ 2775857 w 6727371"/>
              <a:gd name="connsiteY2" fmla="*/ 751114 h 3314700"/>
              <a:gd name="connsiteX3" fmla="*/ 4065813 w 6727371"/>
              <a:gd name="connsiteY3" fmla="*/ 669470 h 3314700"/>
              <a:gd name="connsiteX4" fmla="*/ 5355771 w 6727371"/>
              <a:gd name="connsiteY4" fmla="*/ 669472 h 3314700"/>
              <a:gd name="connsiteX5" fmla="*/ 6727371 w 6727371"/>
              <a:gd name="connsiteY5" fmla="*/ 0 h 3314700"/>
              <a:gd name="connsiteX6" fmla="*/ 6711042 w 6727371"/>
              <a:gd name="connsiteY6" fmla="*/ 3314700 h 3314700"/>
              <a:gd name="connsiteX7" fmla="*/ 5339442 w 6727371"/>
              <a:gd name="connsiteY7" fmla="*/ 3314700 h 3314700"/>
              <a:gd name="connsiteX8" fmla="*/ 4196442 w 6727371"/>
              <a:gd name="connsiteY8" fmla="*/ 2955471 h 3314700"/>
              <a:gd name="connsiteX9" fmla="*/ 2759528 w 6727371"/>
              <a:gd name="connsiteY9" fmla="*/ 2334985 h 3314700"/>
              <a:gd name="connsiteX10" fmla="*/ 1322613 w 6727371"/>
              <a:gd name="connsiteY10" fmla="*/ 1551215 h 3314700"/>
              <a:gd name="connsiteX11" fmla="*/ 0 w 6727371"/>
              <a:gd name="connsiteY11" fmla="*/ 2204358 h 3314700"/>
              <a:gd name="connsiteX12" fmla="*/ 32657 w 6727371"/>
              <a:gd name="connsiteY12" fmla="*/ 2024744 h 3314700"/>
              <a:gd name="connsiteX0" fmla="*/ 0 w 6727372"/>
              <a:gd name="connsiteY0" fmla="*/ 2041072 h 3314700"/>
              <a:gd name="connsiteX1" fmla="*/ 1371601 w 6727372"/>
              <a:gd name="connsiteY1" fmla="*/ 669470 h 3314700"/>
              <a:gd name="connsiteX2" fmla="*/ 2775858 w 6727372"/>
              <a:gd name="connsiteY2" fmla="*/ 751114 h 3314700"/>
              <a:gd name="connsiteX3" fmla="*/ 4065814 w 6727372"/>
              <a:gd name="connsiteY3" fmla="*/ 669470 h 3314700"/>
              <a:gd name="connsiteX4" fmla="*/ 5355772 w 6727372"/>
              <a:gd name="connsiteY4" fmla="*/ 669472 h 3314700"/>
              <a:gd name="connsiteX5" fmla="*/ 6727372 w 6727372"/>
              <a:gd name="connsiteY5" fmla="*/ 0 h 3314700"/>
              <a:gd name="connsiteX6" fmla="*/ 6711043 w 6727372"/>
              <a:gd name="connsiteY6" fmla="*/ 3314700 h 3314700"/>
              <a:gd name="connsiteX7" fmla="*/ 5339443 w 6727372"/>
              <a:gd name="connsiteY7" fmla="*/ 3314700 h 3314700"/>
              <a:gd name="connsiteX8" fmla="*/ 4196443 w 6727372"/>
              <a:gd name="connsiteY8" fmla="*/ 2955471 h 3314700"/>
              <a:gd name="connsiteX9" fmla="*/ 2759529 w 6727372"/>
              <a:gd name="connsiteY9" fmla="*/ 2334985 h 3314700"/>
              <a:gd name="connsiteX10" fmla="*/ 1322614 w 6727372"/>
              <a:gd name="connsiteY10" fmla="*/ 1551215 h 3314700"/>
              <a:gd name="connsiteX11" fmla="*/ 1 w 6727372"/>
              <a:gd name="connsiteY11" fmla="*/ 2204358 h 3314700"/>
              <a:gd name="connsiteX12" fmla="*/ 0 w 6727372"/>
              <a:gd name="connsiteY12" fmla="*/ 2041072 h 3314700"/>
              <a:gd name="connsiteX0" fmla="*/ 0 w 6727372"/>
              <a:gd name="connsiteY0" fmla="*/ 2041072 h 3314700"/>
              <a:gd name="connsiteX1" fmla="*/ 1371601 w 6727372"/>
              <a:gd name="connsiteY1" fmla="*/ 669470 h 3314700"/>
              <a:gd name="connsiteX2" fmla="*/ 2775858 w 6727372"/>
              <a:gd name="connsiteY2" fmla="*/ 751114 h 3314700"/>
              <a:gd name="connsiteX3" fmla="*/ 4065814 w 6727372"/>
              <a:gd name="connsiteY3" fmla="*/ 669470 h 3314700"/>
              <a:gd name="connsiteX4" fmla="*/ 5355772 w 6727372"/>
              <a:gd name="connsiteY4" fmla="*/ 669472 h 3314700"/>
              <a:gd name="connsiteX5" fmla="*/ 6727372 w 6727372"/>
              <a:gd name="connsiteY5" fmla="*/ 0 h 3314700"/>
              <a:gd name="connsiteX6" fmla="*/ 6711043 w 6727372"/>
              <a:gd name="connsiteY6" fmla="*/ 3314700 h 3314700"/>
              <a:gd name="connsiteX7" fmla="*/ 5323115 w 6727372"/>
              <a:gd name="connsiteY7" fmla="*/ 3298372 h 3314700"/>
              <a:gd name="connsiteX8" fmla="*/ 4196443 w 6727372"/>
              <a:gd name="connsiteY8" fmla="*/ 2955471 h 3314700"/>
              <a:gd name="connsiteX9" fmla="*/ 2759529 w 6727372"/>
              <a:gd name="connsiteY9" fmla="*/ 2334985 h 3314700"/>
              <a:gd name="connsiteX10" fmla="*/ 1322614 w 6727372"/>
              <a:gd name="connsiteY10" fmla="*/ 1551215 h 3314700"/>
              <a:gd name="connsiteX11" fmla="*/ 1 w 6727372"/>
              <a:gd name="connsiteY11" fmla="*/ 2204358 h 3314700"/>
              <a:gd name="connsiteX12" fmla="*/ 0 w 6727372"/>
              <a:gd name="connsiteY12" fmla="*/ 2041072 h 3314700"/>
              <a:gd name="connsiteX0" fmla="*/ 0 w 6727372"/>
              <a:gd name="connsiteY0" fmla="*/ 2041072 h 3298372"/>
              <a:gd name="connsiteX1" fmla="*/ 1371601 w 6727372"/>
              <a:gd name="connsiteY1" fmla="*/ 669470 h 3298372"/>
              <a:gd name="connsiteX2" fmla="*/ 2775858 w 6727372"/>
              <a:gd name="connsiteY2" fmla="*/ 751114 h 3298372"/>
              <a:gd name="connsiteX3" fmla="*/ 4065814 w 6727372"/>
              <a:gd name="connsiteY3" fmla="*/ 669470 h 3298372"/>
              <a:gd name="connsiteX4" fmla="*/ 5355772 w 6727372"/>
              <a:gd name="connsiteY4" fmla="*/ 669472 h 3298372"/>
              <a:gd name="connsiteX5" fmla="*/ 6727372 w 6727372"/>
              <a:gd name="connsiteY5" fmla="*/ 0 h 3298372"/>
              <a:gd name="connsiteX6" fmla="*/ 6711043 w 6727372"/>
              <a:gd name="connsiteY6" fmla="*/ 3298372 h 3298372"/>
              <a:gd name="connsiteX7" fmla="*/ 5323115 w 6727372"/>
              <a:gd name="connsiteY7" fmla="*/ 3298372 h 3298372"/>
              <a:gd name="connsiteX8" fmla="*/ 4196443 w 6727372"/>
              <a:gd name="connsiteY8" fmla="*/ 2955471 h 3298372"/>
              <a:gd name="connsiteX9" fmla="*/ 2759529 w 6727372"/>
              <a:gd name="connsiteY9" fmla="*/ 2334985 h 3298372"/>
              <a:gd name="connsiteX10" fmla="*/ 1322614 w 6727372"/>
              <a:gd name="connsiteY10" fmla="*/ 1551215 h 3298372"/>
              <a:gd name="connsiteX11" fmla="*/ 1 w 6727372"/>
              <a:gd name="connsiteY11" fmla="*/ 2204358 h 3298372"/>
              <a:gd name="connsiteX12" fmla="*/ 0 w 6727372"/>
              <a:gd name="connsiteY12" fmla="*/ 2041072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27372" h="3298372">
                <a:moveTo>
                  <a:pt x="0" y="2041072"/>
                </a:moveTo>
                <a:lnTo>
                  <a:pt x="1371601" y="669470"/>
                </a:lnTo>
                <a:lnTo>
                  <a:pt x="2775858" y="751114"/>
                </a:lnTo>
                <a:lnTo>
                  <a:pt x="4065814" y="669470"/>
                </a:lnTo>
                <a:lnTo>
                  <a:pt x="5355772" y="669472"/>
                </a:lnTo>
                <a:lnTo>
                  <a:pt x="6727372" y="0"/>
                </a:lnTo>
                <a:lnTo>
                  <a:pt x="6711043" y="3298372"/>
                </a:lnTo>
                <a:lnTo>
                  <a:pt x="5323115" y="3298372"/>
                </a:lnTo>
                <a:lnTo>
                  <a:pt x="4196443" y="2955471"/>
                </a:lnTo>
                <a:lnTo>
                  <a:pt x="2759529" y="2334985"/>
                </a:lnTo>
                <a:lnTo>
                  <a:pt x="1322614" y="1551215"/>
                </a:lnTo>
                <a:lnTo>
                  <a:pt x="1" y="2204358"/>
                </a:lnTo>
                <a:cubicBezTo>
                  <a:pt x="1" y="2149929"/>
                  <a:pt x="0" y="2095501"/>
                  <a:pt x="0" y="20410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3FED19-0FE4-0F4D-8416-5E9B4A4EE339}"/>
              </a:ext>
            </a:extLst>
          </p:cNvPr>
          <p:cNvSpPr txBox="1"/>
          <p:nvPr/>
        </p:nvSpPr>
        <p:spPr>
          <a:xfrm>
            <a:off x="5662307" y="3238630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ta Offc Pro Normal" panose="020B0504030101020102" pitchFamily="34" charset="0"/>
              </a:rPr>
              <a:t>Gen III –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D1B5B73-A5C1-074F-8539-DEBD56B58067}"/>
              </a:ext>
            </a:extLst>
          </p:cNvPr>
          <p:cNvSpPr/>
          <p:nvPr/>
        </p:nvSpPr>
        <p:spPr>
          <a:xfrm>
            <a:off x="5662307" y="5361996"/>
            <a:ext cx="17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ta Offc Pro Normal" panose="020B0504030101020102" pitchFamily="34" charset="0"/>
              </a:rPr>
              <a:t>Gen I - Teradata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AD0776-0493-7B4C-BD5C-F6BAECECC0D7}"/>
              </a:ext>
            </a:extLst>
          </p:cNvPr>
          <p:cNvSpPr txBox="1"/>
          <p:nvPr/>
        </p:nvSpPr>
        <p:spPr>
          <a:xfrm>
            <a:off x="5662307" y="4535173"/>
            <a:ext cx="177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ta Offc Pro Normal" panose="020B0504030101020102" pitchFamily="34" charset="0"/>
              </a:rPr>
              <a:t>Gen II – Hadoop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6874BF-0B8D-E946-9ED2-E7D4C43DD8E0}"/>
              </a:ext>
            </a:extLst>
          </p:cNvPr>
          <p:cNvSpPr txBox="1"/>
          <p:nvPr/>
        </p:nvSpPr>
        <p:spPr>
          <a:xfrm>
            <a:off x="8741131" y="3244334"/>
            <a:ext cx="176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ta Offc Pro Normal" panose="020B0504030101020102" pitchFamily="34" charset="0"/>
              </a:rPr>
              <a:t>Need to migrate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66E5199-DAEC-9647-9553-1528E049ED5C}"/>
              </a:ext>
            </a:extLst>
          </p:cNvPr>
          <p:cNvSpPr/>
          <p:nvPr/>
        </p:nvSpPr>
        <p:spPr>
          <a:xfrm>
            <a:off x="8196944" y="3829051"/>
            <a:ext cx="849085" cy="849085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&gt; 1PB</a:t>
            </a:r>
          </a:p>
          <a:p>
            <a:pPr algn="ctr"/>
            <a:r>
              <a:rPr lang="en-US" sz="1200">
                <a:latin typeface="Meta Offc Pro Normal" panose="020B0504030101020102" pitchFamily="34" charset="0"/>
              </a:rPr>
              <a:t>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CDAE8B54-4247-5E42-9681-ACCA01623119}"/>
              </a:ext>
            </a:extLst>
          </p:cNvPr>
          <p:cNvSpPr/>
          <p:nvPr/>
        </p:nvSpPr>
        <p:spPr>
          <a:xfrm>
            <a:off x="9235071" y="3829051"/>
            <a:ext cx="849085" cy="849085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50K Apps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C27860E-5D2A-B542-87EF-6CEC2F91A312}"/>
              </a:ext>
            </a:extLst>
          </p:cNvPr>
          <p:cNvSpPr/>
          <p:nvPr/>
        </p:nvSpPr>
        <p:spPr>
          <a:xfrm>
            <a:off x="10273198" y="3829051"/>
            <a:ext cx="849085" cy="849085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1500 Users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51914F2C-7457-064D-BECF-73DD1C6C4859}"/>
              </a:ext>
            </a:extLst>
          </p:cNvPr>
          <p:cNvSpPr/>
          <p:nvPr/>
        </p:nvSpPr>
        <p:spPr>
          <a:xfrm>
            <a:off x="3257408" y="6402633"/>
            <a:ext cx="228600" cy="228600"/>
          </a:xfrm>
          <a:prstGeom prst="roundRect">
            <a:avLst/>
          </a:prstGeom>
          <a:solidFill>
            <a:schemeClr val="bg1">
              <a:lumMod val="8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1AA3EDC2-7471-9849-B926-B8876F6DC82B}"/>
              </a:ext>
            </a:extLst>
          </p:cNvPr>
          <p:cNvSpPr/>
          <p:nvPr/>
        </p:nvSpPr>
        <p:spPr>
          <a:xfrm>
            <a:off x="3545444" y="6402633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2A2F07B-5DAA-7642-B065-A70581151C7D}"/>
              </a:ext>
            </a:extLst>
          </p:cNvPr>
          <p:cNvSpPr/>
          <p:nvPr/>
        </p:nvSpPr>
        <p:spPr>
          <a:xfrm>
            <a:off x="3833480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AEB37AB-2160-4E44-AC14-362CD3C39735}"/>
              </a:ext>
            </a:extLst>
          </p:cNvPr>
          <p:cNvSpPr/>
          <p:nvPr/>
        </p:nvSpPr>
        <p:spPr>
          <a:xfrm>
            <a:off x="4121516" y="6400490"/>
            <a:ext cx="64008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789702B-0547-0949-9E51-A310F92ED23E}"/>
              </a:ext>
            </a:extLst>
          </p:cNvPr>
          <p:cNvGrpSpPr/>
          <p:nvPr/>
        </p:nvGrpSpPr>
        <p:grpSpPr>
          <a:xfrm>
            <a:off x="4283509" y="5781132"/>
            <a:ext cx="7512515" cy="519010"/>
            <a:chOff x="4283509" y="5781132"/>
            <a:chExt cx="7512515" cy="5190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A2BF0D6C-9FBF-5746-A1C1-9A4D6E7B36E3}"/>
                </a:ext>
              </a:extLst>
            </p:cNvPr>
            <p:cNvGrpSpPr/>
            <p:nvPr/>
          </p:nvGrpSpPr>
          <p:grpSpPr>
            <a:xfrm>
              <a:off x="4283509" y="5781132"/>
              <a:ext cx="799246" cy="519010"/>
              <a:chOff x="4283509" y="5781132"/>
              <a:chExt cx="799246" cy="51901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2109EA9A-23E6-E24A-A1A3-3F20D61C6767}"/>
                  </a:ext>
                </a:extLst>
              </p:cNvPr>
              <p:cNvCxnSpPr/>
              <p:nvPr/>
            </p:nvCxnSpPr>
            <p:spPr>
              <a:xfrm>
                <a:off x="4678878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51464C78-5383-5E48-A4D3-B995717AFFFB}"/>
                  </a:ext>
                </a:extLst>
              </p:cNvPr>
              <p:cNvSpPr txBox="1"/>
              <p:nvPr/>
            </p:nvSpPr>
            <p:spPr>
              <a:xfrm>
                <a:off x="4283509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2017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9436B267-2337-BE41-886B-07DD472E1B3E}"/>
                </a:ext>
              </a:extLst>
            </p:cNvPr>
            <p:cNvGrpSpPr/>
            <p:nvPr/>
          </p:nvGrpSpPr>
          <p:grpSpPr>
            <a:xfrm>
              <a:off x="5626163" y="5781132"/>
              <a:ext cx="799246" cy="519010"/>
              <a:chOff x="5626163" y="5781132"/>
              <a:chExt cx="799246" cy="5190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5F8592D8-AA05-2C43-8FB9-8266691DDF43}"/>
                  </a:ext>
                </a:extLst>
              </p:cNvPr>
              <p:cNvCxnSpPr/>
              <p:nvPr/>
            </p:nvCxnSpPr>
            <p:spPr>
              <a:xfrm>
                <a:off x="6020825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BCF05BA1-A91C-404D-8D3E-BD9A1842CB54}"/>
                  </a:ext>
                </a:extLst>
              </p:cNvPr>
              <p:cNvSpPr txBox="1"/>
              <p:nvPr/>
            </p:nvSpPr>
            <p:spPr>
              <a:xfrm>
                <a:off x="5626163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2018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AFD51AE-C70E-FC4F-BF27-400CE535CB5F}"/>
                </a:ext>
              </a:extLst>
            </p:cNvPr>
            <p:cNvGrpSpPr/>
            <p:nvPr/>
          </p:nvGrpSpPr>
          <p:grpSpPr>
            <a:xfrm>
              <a:off x="6968817" y="5781132"/>
              <a:ext cx="799246" cy="519010"/>
              <a:chOff x="6986746" y="5781132"/>
              <a:chExt cx="799246" cy="5190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12161B41-CC76-D048-A9C2-AD2AC6D251AF}"/>
                  </a:ext>
                </a:extLst>
              </p:cNvPr>
              <p:cNvCxnSpPr/>
              <p:nvPr/>
            </p:nvCxnSpPr>
            <p:spPr>
              <a:xfrm>
                <a:off x="7362772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FB6AB376-39F8-0C45-8679-BE1F5E2F8EE8}"/>
                  </a:ext>
                </a:extLst>
              </p:cNvPr>
              <p:cNvSpPr txBox="1"/>
              <p:nvPr/>
            </p:nvSpPr>
            <p:spPr>
              <a:xfrm>
                <a:off x="6986746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2019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8A7879C8-E63B-FB44-B341-2897F58E6B21}"/>
                </a:ext>
              </a:extLst>
            </p:cNvPr>
            <p:cNvGrpSpPr/>
            <p:nvPr/>
          </p:nvGrpSpPr>
          <p:grpSpPr>
            <a:xfrm>
              <a:off x="8311471" y="5781132"/>
              <a:ext cx="799246" cy="519010"/>
              <a:chOff x="8311471" y="5781132"/>
              <a:chExt cx="799246" cy="51901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993D1A86-2E4B-414A-90EF-DEFEA322CA54}"/>
                  </a:ext>
                </a:extLst>
              </p:cNvPr>
              <p:cNvCxnSpPr/>
              <p:nvPr/>
            </p:nvCxnSpPr>
            <p:spPr>
              <a:xfrm>
                <a:off x="8704719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CE9B9EF6-4A8A-8048-A4BE-219C4230E2AA}"/>
                  </a:ext>
                </a:extLst>
              </p:cNvPr>
              <p:cNvSpPr txBox="1"/>
              <p:nvPr/>
            </p:nvSpPr>
            <p:spPr>
              <a:xfrm>
                <a:off x="8311471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2020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0F667C3-81EA-184B-B39C-16DE28429439}"/>
                </a:ext>
              </a:extLst>
            </p:cNvPr>
            <p:cNvGrpSpPr/>
            <p:nvPr/>
          </p:nvGrpSpPr>
          <p:grpSpPr>
            <a:xfrm>
              <a:off x="9654125" y="5781132"/>
              <a:ext cx="799246" cy="519010"/>
              <a:chOff x="9654125" y="5781132"/>
              <a:chExt cx="799246" cy="51901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CED53F76-2414-CA42-98BC-96BF06A1BB13}"/>
                  </a:ext>
                </a:extLst>
              </p:cNvPr>
              <p:cNvCxnSpPr/>
              <p:nvPr/>
            </p:nvCxnSpPr>
            <p:spPr>
              <a:xfrm>
                <a:off x="10046666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3DA67712-CE1F-6046-AA86-05D363689494}"/>
                  </a:ext>
                </a:extLst>
              </p:cNvPr>
              <p:cNvSpPr txBox="1"/>
              <p:nvPr/>
            </p:nvSpPr>
            <p:spPr>
              <a:xfrm>
                <a:off x="9654125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2021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379417DE-9958-1A4C-A6DC-68727084F3E8}"/>
                </a:ext>
              </a:extLst>
            </p:cNvPr>
            <p:cNvGrpSpPr/>
            <p:nvPr/>
          </p:nvGrpSpPr>
          <p:grpSpPr>
            <a:xfrm>
              <a:off x="10996778" y="5781132"/>
              <a:ext cx="799246" cy="519010"/>
              <a:chOff x="10996778" y="5781132"/>
              <a:chExt cx="799246" cy="51901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C186510D-B469-444D-9176-410F9DFB2C42}"/>
                  </a:ext>
                </a:extLst>
              </p:cNvPr>
              <p:cNvCxnSpPr/>
              <p:nvPr/>
            </p:nvCxnSpPr>
            <p:spPr>
              <a:xfrm>
                <a:off x="11388612" y="5781132"/>
                <a:ext cx="0" cy="226053"/>
              </a:xfrm>
              <a:prstGeom prst="line">
                <a:avLst/>
              </a:prstGeom>
              <a:ln>
                <a:solidFill>
                  <a:srgbClr val="0054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06F27070-BD4D-C645-A381-9A4FF7D9185F}"/>
                  </a:ext>
                </a:extLst>
              </p:cNvPr>
              <p:cNvSpPr txBox="1"/>
              <p:nvPr/>
            </p:nvSpPr>
            <p:spPr>
              <a:xfrm>
                <a:off x="10996778" y="6023143"/>
                <a:ext cx="799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474747"/>
                    </a:solidFill>
                    <a:latin typeface="Meta Offc Pro Normal" panose="020B0504030101020102" pitchFamily="34" charset="0"/>
                  </a:rPr>
                  <a:t>2022</a:t>
                </a:r>
              </a:p>
            </p:txBody>
          </p:sp>
        </p:grp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xmlns="" id="{059A7F06-7F45-D74D-B6D4-B8D85EBCDC8E}"/>
              </a:ext>
            </a:extLst>
          </p:cNvPr>
          <p:cNvSpPr/>
          <p:nvPr/>
        </p:nvSpPr>
        <p:spPr>
          <a:xfrm>
            <a:off x="1156716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62969044-D75D-D347-A9F9-490C84746B42}"/>
              </a:ext>
            </a:extLst>
          </p:cNvPr>
          <p:cNvSpPr/>
          <p:nvPr/>
        </p:nvSpPr>
        <p:spPr>
          <a:xfrm>
            <a:off x="457200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187BBC78-CF5E-6049-9F9F-28F1EA6B92E5}"/>
              </a:ext>
            </a:extLst>
          </p:cNvPr>
          <p:cNvSpPr/>
          <p:nvPr/>
        </p:nvSpPr>
        <p:spPr>
          <a:xfrm>
            <a:off x="1856232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3B619FBB-BEC4-9D44-B209-5BA191A33EE8}"/>
              </a:ext>
            </a:extLst>
          </p:cNvPr>
          <p:cNvSpPr/>
          <p:nvPr/>
        </p:nvSpPr>
        <p:spPr>
          <a:xfrm>
            <a:off x="2560692" y="6398001"/>
            <a:ext cx="640080" cy="228600"/>
          </a:xfrm>
          <a:prstGeom prst="roundRect">
            <a:avLst/>
          </a:prstGeom>
          <a:solidFill>
            <a:schemeClr val="bg1">
              <a:lumMod val="8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Platforms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xmlns="" id="{0B1ABD91-7EE8-DE45-B941-E13903181775}"/>
              </a:ext>
            </a:extLst>
          </p:cNvPr>
          <p:cNvSpPr/>
          <p:nvPr/>
        </p:nvSpPr>
        <p:spPr>
          <a:xfrm>
            <a:off x="4821032" y="6398001"/>
            <a:ext cx="64008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Roadmap</a:t>
            </a:r>
            <a:endParaRPr lang="en-US" sz="800" b="0" i="0">
              <a:solidFill>
                <a:schemeClr val="tx1"/>
              </a:solidFill>
              <a:latin typeface="Meta Offc Pro Thin" panose="020B0404030101020102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8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8B8B17D1-33E3-B54D-A663-A50B1E3588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828800"/>
          <a:ext cx="11277603" cy="436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7">
                  <a:extLst>
                    <a:ext uri="{9D8B030D-6E8A-4147-A177-3AD203B41FA5}">
                      <a16:colId xmlns:a16="http://schemas.microsoft.com/office/drawing/2014/main" xmlns="" val="1750262015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1979424417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229452812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83059398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2082121816"/>
                    </a:ext>
                  </a:extLst>
                </a:gridCol>
                <a:gridCol w="402660">
                  <a:extLst>
                    <a:ext uri="{9D8B030D-6E8A-4147-A177-3AD203B41FA5}">
                      <a16:colId xmlns:a16="http://schemas.microsoft.com/office/drawing/2014/main" xmlns="" val="3017494504"/>
                    </a:ext>
                  </a:extLst>
                </a:gridCol>
                <a:gridCol w="850407">
                  <a:extLst>
                    <a:ext uri="{9D8B030D-6E8A-4147-A177-3AD203B41FA5}">
                      <a16:colId xmlns:a16="http://schemas.microsoft.com/office/drawing/2014/main" xmlns="" val="640975051"/>
                    </a:ext>
                  </a:extLst>
                </a:gridCol>
                <a:gridCol w="859640">
                  <a:extLst>
                    <a:ext uri="{9D8B030D-6E8A-4147-A177-3AD203B41FA5}">
                      <a16:colId xmlns:a16="http://schemas.microsoft.com/office/drawing/2014/main" xmlns="" val="4005393185"/>
                    </a:ext>
                  </a:extLst>
                </a:gridCol>
                <a:gridCol w="393427">
                  <a:extLst>
                    <a:ext uri="{9D8B030D-6E8A-4147-A177-3AD203B41FA5}">
                      <a16:colId xmlns:a16="http://schemas.microsoft.com/office/drawing/2014/main" xmlns="" val="1866298708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2238508585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xmlns="" val="4204142051"/>
                    </a:ext>
                  </a:extLst>
                </a:gridCol>
              </a:tblGrid>
              <a:tr h="310243"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Card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548A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Bank</a:t>
                      </a: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548A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Payment</a:t>
                      </a: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548A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Enterprise</a:t>
                      </a: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600238"/>
                  </a:ext>
                </a:extLst>
              </a:tr>
              <a:tr h="310243">
                <a:tc gridSpan="1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8715986"/>
                  </a:ext>
                </a:extLst>
              </a:tr>
              <a:tr h="310243">
                <a:tc rowSpan="8">
                  <a:txBody>
                    <a:bodyPr/>
                    <a:lstStyle/>
                    <a:p>
                      <a:pPr algn="r"/>
                      <a:r>
                        <a:rPr lang="en-US" sz="12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AAP will deliver</a:t>
                      </a:r>
                      <a:br>
                        <a:rPr lang="en-US" sz="12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2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 Cloud Data Platform (CDP)</a:t>
                      </a: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algn="r">
                        <a:spcBef>
                          <a:spcPts val="700"/>
                        </a:spcBef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 suite of technologies</a:t>
                      </a:r>
                      <a:b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that enable the</a:t>
                      </a:r>
                      <a:b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end-to-end delivery of data and insights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Reporting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Modeling</a:t>
                      </a:r>
                      <a:endParaRPr lang="en-US" sz="800" b="1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Decisioning</a:t>
                      </a:r>
                      <a:endParaRPr lang="en-US" sz="800" b="1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6234154"/>
                  </a:ext>
                </a:extLst>
              </a:tr>
              <a:tr h="310243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Internal and external</a:t>
                      </a:r>
                      <a:b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reporting and visualization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Model training and deployment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Decisioning platform (batch &amp; real time)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2747461"/>
                  </a:ext>
                </a:extLst>
              </a:tr>
              <a:tr h="310243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9297383"/>
                  </a:ext>
                </a:extLst>
              </a:tr>
              <a:tr h="620486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3104212"/>
                  </a:ext>
                </a:extLst>
              </a:tr>
              <a:tr h="310243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Discover Data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800" b="1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Data Assets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729337"/>
                  </a:ext>
                </a:extLst>
              </a:tr>
              <a:tr h="620486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Data Exchange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ETL &amp; Quality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Data Catalog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0474082"/>
                  </a:ext>
                </a:extLst>
              </a:tr>
              <a:tr h="310243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External Data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Customer360</a:t>
                      </a:r>
                      <a:b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(CIMS 2.0)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Marketing360</a:t>
                      </a:r>
                      <a:b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(Marketing Db)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Merchant360</a:t>
                      </a:r>
                      <a:b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(DCX)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Entity360</a:t>
                      </a:r>
                      <a:b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(AML 2.0/Fraud)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17955"/>
                  </a:ext>
                </a:extLst>
              </a:tr>
              <a:tr h="310243">
                <a:tc v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800" b="1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Data Lake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502784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3635224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836DCC-3322-1F49-B9BA-7C8AAC72BE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Cloud Data Platform will be scalable, interoperable, and support advanced analytics needs to achieve Discover’s vision.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CBED33D5-46F8-DB41-A5A7-394DDF41380C}"/>
              </a:ext>
            </a:extLst>
          </p:cNvPr>
          <p:cNvGrpSpPr/>
          <p:nvPr/>
        </p:nvGrpSpPr>
        <p:grpSpPr>
          <a:xfrm>
            <a:off x="5865221" y="4381151"/>
            <a:ext cx="4217719" cy="459753"/>
            <a:chOff x="5865221" y="4381151"/>
            <a:chExt cx="4217719" cy="459753"/>
          </a:xfrm>
        </p:grpSpPr>
        <p:sp>
          <p:nvSpPr>
            <p:cNvPr id="29" name="Freeform 344">
              <a:extLst>
                <a:ext uri="{FF2B5EF4-FFF2-40B4-BE49-F238E27FC236}">
                  <a16:creationId xmlns:a16="http://schemas.microsoft.com/office/drawing/2014/main" xmlns="" id="{87369E8E-859D-9444-97D9-05280B60C2F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221" y="4383704"/>
              <a:ext cx="457200" cy="4572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44">
              <a:extLst>
                <a:ext uri="{FF2B5EF4-FFF2-40B4-BE49-F238E27FC236}">
                  <a16:creationId xmlns:a16="http://schemas.microsoft.com/office/drawing/2014/main" xmlns="" id="{D658C0C9-88E4-3340-A7E0-F577817D2A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5740" y="4383704"/>
              <a:ext cx="457200" cy="4572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44">
              <a:extLst>
                <a:ext uri="{FF2B5EF4-FFF2-40B4-BE49-F238E27FC236}">
                  <a16:creationId xmlns:a16="http://schemas.microsoft.com/office/drawing/2014/main" xmlns="" id="{74546671-5D06-CA4F-9DF1-92AFAF505A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8727" y="4383704"/>
              <a:ext cx="457200" cy="4572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44">
              <a:extLst>
                <a:ext uri="{FF2B5EF4-FFF2-40B4-BE49-F238E27FC236}">
                  <a16:creationId xmlns:a16="http://schemas.microsoft.com/office/drawing/2014/main" xmlns="" id="{8F90A0BE-DB4F-B548-862E-34C2D1B0FD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72233" y="4381151"/>
              <a:ext cx="457200" cy="4572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FB24F168-DA75-5B4B-B0C1-E9048834B842}"/>
              </a:ext>
            </a:extLst>
          </p:cNvPr>
          <p:cNvGrpSpPr/>
          <p:nvPr/>
        </p:nvGrpSpPr>
        <p:grpSpPr>
          <a:xfrm>
            <a:off x="6087885" y="2185434"/>
            <a:ext cx="3749040" cy="257116"/>
            <a:chOff x="4484157" y="3327816"/>
            <a:chExt cx="4839725" cy="25711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C2815B83-3867-424B-AB8B-9FEB995B70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4157" y="3419709"/>
              <a:ext cx="4839725" cy="0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7799C07A-C9BC-C242-A247-1C5D8A04FB63}"/>
                </a:ext>
              </a:extLst>
            </p:cNvPr>
            <p:cNvCxnSpPr/>
            <p:nvPr/>
          </p:nvCxnSpPr>
          <p:spPr>
            <a:xfrm flipV="1">
              <a:off x="4484157" y="3327816"/>
              <a:ext cx="0" cy="91893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56CB05E4-2EB3-D14A-8F64-7B410AA05A73}"/>
                </a:ext>
              </a:extLst>
            </p:cNvPr>
            <p:cNvCxnSpPr/>
            <p:nvPr/>
          </p:nvCxnSpPr>
          <p:spPr>
            <a:xfrm flipV="1">
              <a:off x="6094695" y="3327816"/>
              <a:ext cx="0" cy="91893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DA0A362-495C-5C4B-B8E4-FC496142CEE9}"/>
                </a:ext>
              </a:extLst>
            </p:cNvPr>
            <p:cNvCxnSpPr/>
            <p:nvPr/>
          </p:nvCxnSpPr>
          <p:spPr>
            <a:xfrm flipV="1">
              <a:off x="9315771" y="3327816"/>
              <a:ext cx="0" cy="91893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37B6C785-7632-B548-903D-6EA744FEFD75}"/>
                </a:ext>
              </a:extLst>
            </p:cNvPr>
            <p:cNvCxnSpPr/>
            <p:nvPr/>
          </p:nvCxnSpPr>
          <p:spPr>
            <a:xfrm flipV="1">
              <a:off x="7705233" y="3327816"/>
              <a:ext cx="0" cy="91893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62693B-7507-2E49-8436-6470A7211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5307" y="3419710"/>
              <a:ext cx="0" cy="165222"/>
            </a:xfrm>
            <a:prstGeom prst="line">
              <a:avLst/>
            </a:prstGeom>
            <a:ln w="12700">
              <a:solidFill>
                <a:srgbClr val="005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FA4720C9-8E51-7640-8F06-F7690EFC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232" y="5606344"/>
            <a:ext cx="424347" cy="457200"/>
          </a:xfrm>
          <a:prstGeom prst="rect">
            <a:avLst/>
          </a:prstGeom>
        </p:spPr>
      </p:pic>
      <p:sp>
        <p:nvSpPr>
          <p:cNvPr id="82" name="Triangle 81">
            <a:extLst>
              <a:ext uri="{FF2B5EF4-FFF2-40B4-BE49-F238E27FC236}">
                <a16:creationId xmlns:a16="http://schemas.microsoft.com/office/drawing/2014/main" xmlns="" id="{4EB215AF-B018-3444-8CD1-B5AE4F270136}"/>
              </a:ext>
            </a:extLst>
          </p:cNvPr>
          <p:cNvSpPr>
            <a:spLocks noChangeAspect="1"/>
          </p:cNvSpPr>
          <p:nvPr/>
        </p:nvSpPr>
        <p:spPr>
          <a:xfrm rot="5400000">
            <a:off x="5444509" y="4540942"/>
            <a:ext cx="228600" cy="1970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>
            <a:extLst>
              <a:ext uri="{FF2B5EF4-FFF2-40B4-BE49-F238E27FC236}">
                <a16:creationId xmlns:a16="http://schemas.microsoft.com/office/drawing/2014/main" xmlns="" id="{DE4B3A0F-E19B-324F-B697-A97B3EB65738}"/>
              </a:ext>
            </a:extLst>
          </p:cNvPr>
          <p:cNvSpPr>
            <a:spLocks noChangeAspect="1"/>
          </p:cNvSpPr>
          <p:nvPr/>
        </p:nvSpPr>
        <p:spPr>
          <a:xfrm rot="5400000">
            <a:off x="10419764" y="4204584"/>
            <a:ext cx="228600" cy="1970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08D8E33B-627D-244B-9ED2-94ADBAE02E78}"/>
              </a:ext>
            </a:extLst>
          </p:cNvPr>
          <p:cNvGrpSpPr>
            <a:grpSpLocks noChangeAspect="1"/>
          </p:cNvGrpSpPr>
          <p:nvPr/>
        </p:nvGrpSpPr>
        <p:grpSpPr>
          <a:xfrm>
            <a:off x="8409320" y="1630569"/>
            <a:ext cx="347472" cy="347472"/>
            <a:chOff x="7052863" y="1759370"/>
            <a:chExt cx="843055" cy="843055"/>
          </a:xfrm>
          <a:solidFill>
            <a:schemeClr val="bg1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F927A4BF-71EC-1044-B457-A99E0A2A7837}"/>
                </a:ext>
              </a:extLst>
            </p:cNvPr>
            <p:cNvSpPr/>
            <p:nvPr/>
          </p:nvSpPr>
          <p:spPr>
            <a:xfrm>
              <a:off x="7052863" y="1759370"/>
              <a:ext cx="843055" cy="843055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BABFA7E-AF5D-8B4B-B7BF-453EB49FD217}"/>
                </a:ext>
              </a:extLst>
            </p:cNvPr>
            <p:cNvGrpSpPr/>
            <p:nvPr/>
          </p:nvGrpSpPr>
          <p:grpSpPr>
            <a:xfrm>
              <a:off x="7217940" y="1922749"/>
              <a:ext cx="512900" cy="516296"/>
              <a:chOff x="9344026" y="2587626"/>
              <a:chExt cx="239713" cy="241300"/>
            </a:xfrm>
            <a:grpFill/>
          </p:grpSpPr>
          <p:sp>
            <p:nvSpPr>
              <p:cNvPr id="103" name="Oval 339">
                <a:extLst>
                  <a:ext uri="{FF2B5EF4-FFF2-40B4-BE49-F238E27FC236}">
                    <a16:creationId xmlns:a16="http://schemas.microsoft.com/office/drawing/2014/main" xmlns="" id="{41BEFC93-36C8-1D4F-87EB-4BF30AFD2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0538" y="2614613"/>
                <a:ext cx="22225" cy="22225"/>
              </a:xfrm>
              <a:prstGeom prst="ellipse">
                <a:avLst/>
              </a:prstGeom>
              <a:grpFill/>
              <a:ln w="3175">
                <a:solidFill>
                  <a:srgbClr val="00548A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Oval 340">
                <a:extLst>
                  <a:ext uri="{FF2B5EF4-FFF2-40B4-BE49-F238E27FC236}">
                    <a16:creationId xmlns:a16="http://schemas.microsoft.com/office/drawing/2014/main" xmlns="" id="{244BA6C2-696C-8C48-A245-CB7B87B8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701" y="2614613"/>
                <a:ext cx="22225" cy="22225"/>
              </a:xfrm>
              <a:prstGeom prst="ellipse">
                <a:avLst/>
              </a:prstGeom>
              <a:grpFill/>
              <a:ln w="3175">
                <a:solidFill>
                  <a:srgbClr val="00548A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Oval 341">
                <a:extLst>
                  <a:ext uri="{FF2B5EF4-FFF2-40B4-BE49-F238E27FC236}">
                    <a16:creationId xmlns:a16="http://schemas.microsoft.com/office/drawing/2014/main" xmlns="" id="{62C866E1-0112-D84F-8313-C929C12F6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0863" y="2614613"/>
                <a:ext cx="22225" cy="22225"/>
              </a:xfrm>
              <a:prstGeom prst="ellipse">
                <a:avLst/>
              </a:prstGeom>
              <a:grpFill/>
              <a:ln w="3175">
                <a:solidFill>
                  <a:srgbClr val="00548A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42">
                <a:extLst>
                  <a:ext uri="{FF2B5EF4-FFF2-40B4-BE49-F238E27FC236}">
                    <a16:creationId xmlns:a16="http://schemas.microsoft.com/office/drawing/2014/main" xmlns="" id="{F51C6FF8-B335-784B-A334-34EED9C27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4026" y="2587626"/>
                <a:ext cx="239713" cy="241300"/>
              </a:xfrm>
              <a:custGeom>
                <a:avLst/>
                <a:gdLst>
                  <a:gd name="T0" fmla="*/ 56 w 64"/>
                  <a:gd name="T1" fmla="*/ 12 h 64"/>
                  <a:gd name="T2" fmla="*/ 52 w 64"/>
                  <a:gd name="T3" fmla="*/ 12 h 64"/>
                  <a:gd name="T4" fmla="*/ 52 w 64"/>
                  <a:gd name="T5" fmla="*/ 8 h 64"/>
                  <a:gd name="T6" fmla="*/ 44 w 64"/>
                  <a:gd name="T7" fmla="*/ 0 h 64"/>
                  <a:gd name="T8" fmla="*/ 8 w 64"/>
                  <a:gd name="T9" fmla="*/ 0 h 64"/>
                  <a:gd name="T10" fmla="*/ 0 w 64"/>
                  <a:gd name="T11" fmla="*/ 8 h 64"/>
                  <a:gd name="T12" fmla="*/ 0 w 64"/>
                  <a:gd name="T13" fmla="*/ 44 h 64"/>
                  <a:gd name="T14" fmla="*/ 8 w 64"/>
                  <a:gd name="T15" fmla="*/ 52 h 64"/>
                  <a:gd name="T16" fmla="*/ 12 w 64"/>
                  <a:gd name="T17" fmla="*/ 52 h 64"/>
                  <a:gd name="T18" fmla="*/ 12 w 64"/>
                  <a:gd name="T19" fmla="*/ 56 h 64"/>
                  <a:gd name="T20" fmla="*/ 20 w 64"/>
                  <a:gd name="T21" fmla="*/ 64 h 64"/>
                  <a:gd name="T22" fmla="*/ 56 w 64"/>
                  <a:gd name="T23" fmla="*/ 64 h 64"/>
                  <a:gd name="T24" fmla="*/ 64 w 64"/>
                  <a:gd name="T25" fmla="*/ 56 h 64"/>
                  <a:gd name="T26" fmla="*/ 64 w 64"/>
                  <a:gd name="T27" fmla="*/ 20 h 64"/>
                  <a:gd name="T28" fmla="*/ 56 w 64"/>
                  <a:gd name="T29" fmla="*/ 12 h 64"/>
                  <a:gd name="T30" fmla="*/ 4 w 64"/>
                  <a:gd name="T31" fmla="*/ 8 h 64"/>
                  <a:gd name="T32" fmla="*/ 8 w 64"/>
                  <a:gd name="T33" fmla="*/ 4 h 64"/>
                  <a:gd name="T34" fmla="*/ 44 w 64"/>
                  <a:gd name="T35" fmla="*/ 4 h 64"/>
                  <a:gd name="T36" fmla="*/ 48 w 64"/>
                  <a:gd name="T37" fmla="*/ 8 h 64"/>
                  <a:gd name="T38" fmla="*/ 48 w 64"/>
                  <a:gd name="T39" fmla="*/ 16 h 64"/>
                  <a:gd name="T40" fmla="*/ 4 w 64"/>
                  <a:gd name="T41" fmla="*/ 16 h 64"/>
                  <a:gd name="T42" fmla="*/ 4 w 64"/>
                  <a:gd name="T43" fmla="*/ 8 h 64"/>
                  <a:gd name="T44" fmla="*/ 8 w 64"/>
                  <a:gd name="T45" fmla="*/ 48 h 64"/>
                  <a:gd name="T46" fmla="*/ 4 w 64"/>
                  <a:gd name="T47" fmla="*/ 44 h 64"/>
                  <a:gd name="T48" fmla="*/ 4 w 64"/>
                  <a:gd name="T49" fmla="*/ 20 h 64"/>
                  <a:gd name="T50" fmla="*/ 48 w 64"/>
                  <a:gd name="T51" fmla="*/ 20 h 64"/>
                  <a:gd name="T52" fmla="*/ 48 w 64"/>
                  <a:gd name="T53" fmla="*/ 44 h 64"/>
                  <a:gd name="T54" fmla="*/ 44 w 64"/>
                  <a:gd name="T55" fmla="*/ 48 h 64"/>
                  <a:gd name="T56" fmla="*/ 8 w 64"/>
                  <a:gd name="T57" fmla="*/ 48 h 64"/>
                  <a:gd name="T58" fmla="*/ 60 w 64"/>
                  <a:gd name="T59" fmla="*/ 56 h 64"/>
                  <a:gd name="T60" fmla="*/ 56 w 64"/>
                  <a:gd name="T61" fmla="*/ 60 h 64"/>
                  <a:gd name="T62" fmla="*/ 20 w 64"/>
                  <a:gd name="T63" fmla="*/ 60 h 64"/>
                  <a:gd name="T64" fmla="*/ 16 w 64"/>
                  <a:gd name="T65" fmla="*/ 56 h 64"/>
                  <a:gd name="T66" fmla="*/ 16 w 64"/>
                  <a:gd name="T67" fmla="*/ 52 h 64"/>
                  <a:gd name="T68" fmla="*/ 44 w 64"/>
                  <a:gd name="T69" fmla="*/ 52 h 64"/>
                  <a:gd name="T70" fmla="*/ 52 w 64"/>
                  <a:gd name="T71" fmla="*/ 44 h 64"/>
                  <a:gd name="T72" fmla="*/ 52 w 64"/>
                  <a:gd name="T73" fmla="*/ 28 h 64"/>
                  <a:gd name="T74" fmla="*/ 60 w 64"/>
                  <a:gd name="T75" fmla="*/ 28 h 64"/>
                  <a:gd name="T76" fmla="*/ 60 w 64"/>
                  <a:gd name="T77" fmla="*/ 56 h 64"/>
                  <a:gd name="T78" fmla="*/ 60 w 64"/>
                  <a:gd name="T79" fmla="*/ 24 h 64"/>
                  <a:gd name="T80" fmla="*/ 52 w 64"/>
                  <a:gd name="T81" fmla="*/ 24 h 64"/>
                  <a:gd name="T82" fmla="*/ 52 w 64"/>
                  <a:gd name="T83" fmla="*/ 16 h 64"/>
                  <a:gd name="T84" fmla="*/ 56 w 64"/>
                  <a:gd name="T85" fmla="*/ 16 h 64"/>
                  <a:gd name="T86" fmla="*/ 60 w 64"/>
                  <a:gd name="T87" fmla="*/ 20 h 64"/>
                  <a:gd name="T88" fmla="*/ 60 w 64"/>
                  <a:gd name="T89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4" h="64">
                    <a:moveTo>
                      <a:pt x="56" y="12"/>
                    </a:move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4"/>
                      <a:pt x="48" y="0"/>
                      <a:pt x="4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4" y="52"/>
                      <a:pt x="8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60"/>
                      <a:pt x="16" y="64"/>
                      <a:pt x="20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60" y="64"/>
                      <a:pt x="64" y="60"/>
                      <a:pt x="64" y="56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6"/>
                      <a:pt x="60" y="12"/>
                      <a:pt x="56" y="12"/>
                    </a:cubicBezTo>
                    <a:close/>
                    <a:moveTo>
                      <a:pt x="4" y="8"/>
                    </a:moveTo>
                    <a:cubicBezTo>
                      <a:pt x="4" y="6"/>
                      <a:pt x="6" y="4"/>
                      <a:pt x="8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8" y="6"/>
                      <a:pt x="48" y="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4" y="8"/>
                    </a:lnTo>
                    <a:close/>
                    <a:moveTo>
                      <a:pt x="8" y="48"/>
                    </a:moveTo>
                    <a:cubicBezTo>
                      <a:pt x="6" y="48"/>
                      <a:pt x="4" y="46"/>
                      <a:pt x="4" y="4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6"/>
                      <a:pt x="46" y="48"/>
                      <a:pt x="44" y="48"/>
                    </a:cubicBezTo>
                    <a:lnTo>
                      <a:pt x="8" y="48"/>
                    </a:lnTo>
                    <a:close/>
                    <a:moveTo>
                      <a:pt x="60" y="56"/>
                    </a:moveTo>
                    <a:cubicBezTo>
                      <a:pt x="60" y="58"/>
                      <a:pt x="58" y="60"/>
                      <a:pt x="56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8" y="60"/>
                      <a:pt x="16" y="58"/>
                      <a:pt x="16" y="56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8" y="52"/>
                      <a:pt x="52" y="48"/>
                      <a:pt x="52" y="44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60" y="28"/>
                      <a:pt x="60" y="28"/>
                      <a:pt x="60" y="28"/>
                    </a:cubicBezTo>
                    <a:lnTo>
                      <a:pt x="60" y="56"/>
                    </a:lnTo>
                    <a:close/>
                    <a:moveTo>
                      <a:pt x="60" y="24"/>
                    </a:move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8" y="16"/>
                      <a:pt x="60" y="18"/>
                      <a:pt x="60" y="20"/>
                    </a:cubicBezTo>
                    <a:lnTo>
                      <a:pt x="60" y="24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6BF02F1C-A705-4A45-B9E6-21F30C21DF2C}"/>
              </a:ext>
            </a:extLst>
          </p:cNvPr>
          <p:cNvGrpSpPr/>
          <p:nvPr/>
        </p:nvGrpSpPr>
        <p:grpSpPr>
          <a:xfrm>
            <a:off x="7161751" y="1630569"/>
            <a:ext cx="347472" cy="347472"/>
            <a:chOff x="7161751" y="1630569"/>
            <a:chExt cx="347472" cy="34747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AAC379D1-AB66-7142-B56A-568F32BABECC}"/>
                </a:ext>
              </a:extLst>
            </p:cNvPr>
            <p:cNvSpPr/>
            <p:nvPr/>
          </p:nvSpPr>
          <p:spPr>
            <a:xfrm>
              <a:off x="7161751" y="1630569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xmlns="" id="{F1825C2C-B2FB-D647-A6CD-B990515C2F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3584" y="1703838"/>
              <a:ext cx="203805" cy="200935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548A"/>
                </a:solidFill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xmlns="" id="{2B01BD03-C385-604D-AAA0-472298BAD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0994" y="1754789"/>
              <a:ext cx="88268" cy="88986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548A"/>
                </a:solidFill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xmlns="" id="{6F70F655-7E5F-114A-8A4D-3FD8E183F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8264" y="1769860"/>
              <a:ext cx="33729" cy="46646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rgbClr val="00548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548A"/>
                </a:solidFill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xmlns="" id="{A64A6B3D-DEBD-884E-ACCF-B50E5E494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0854" y="1731108"/>
              <a:ext cx="155724" cy="136349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548A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FBE4B421-7394-EB48-9AE9-27BD9DBE43D4}"/>
              </a:ext>
            </a:extLst>
          </p:cNvPr>
          <p:cNvGrpSpPr/>
          <p:nvPr/>
        </p:nvGrpSpPr>
        <p:grpSpPr>
          <a:xfrm>
            <a:off x="5914149" y="1627221"/>
            <a:ext cx="347472" cy="347472"/>
            <a:chOff x="5914149" y="1627221"/>
            <a:chExt cx="347472" cy="34747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A7D4CE6-139C-1A42-A1BE-8B68E87EBE9E}"/>
                </a:ext>
              </a:extLst>
            </p:cNvPr>
            <p:cNvSpPr/>
            <p:nvPr/>
          </p:nvSpPr>
          <p:spPr>
            <a:xfrm>
              <a:off x="5914149" y="1627221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922EE82C-365B-C74C-A03A-7D0C04F4E621}"/>
                </a:ext>
              </a:extLst>
            </p:cNvPr>
            <p:cNvGrpSpPr/>
            <p:nvPr/>
          </p:nvGrpSpPr>
          <p:grpSpPr>
            <a:xfrm>
              <a:off x="5985170" y="1717571"/>
              <a:ext cx="222364" cy="166773"/>
              <a:chOff x="3092451" y="2647951"/>
              <a:chExt cx="241300" cy="180975"/>
            </a:xfrm>
            <a:solidFill>
              <a:schemeClr val="bg1"/>
            </a:solidFill>
          </p:grpSpPr>
          <p:sp>
            <p:nvSpPr>
              <p:cNvPr id="116" name="Freeform 148">
                <a:extLst>
                  <a:ext uri="{FF2B5EF4-FFF2-40B4-BE49-F238E27FC236}">
                    <a16:creationId xmlns:a16="http://schemas.microsoft.com/office/drawing/2014/main" xmlns="" id="{98547BEF-00B6-3649-9055-E8994E079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451" y="2647951"/>
                <a:ext cx="241300" cy="180975"/>
              </a:xfrm>
              <a:custGeom>
                <a:avLst/>
                <a:gdLst>
                  <a:gd name="T0" fmla="*/ 56 w 64"/>
                  <a:gd name="T1" fmla="*/ 0 h 48"/>
                  <a:gd name="T2" fmla="*/ 8 w 64"/>
                  <a:gd name="T3" fmla="*/ 0 h 48"/>
                  <a:gd name="T4" fmla="*/ 0 w 64"/>
                  <a:gd name="T5" fmla="*/ 8 h 48"/>
                  <a:gd name="T6" fmla="*/ 0 w 64"/>
                  <a:gd name="T7" fmla="*/ 40 h 48"/>
                  <a:gd name="T8" fmla="*/ 8 w 64"/>
                  <a:gd name="T9" fmla="*/ 48 h 48"/>
                  <a:gd name="T10" fmla="*/ 56 w 64"/>
                  <a:gd name="T11" fmla="*/ 48 h 48"/>
                  <a:gd name="T12" fmla="*/ 64 w 64"/>
                  <a:gd name="T13" fmla="*/ 40 h 48"/>
                  <a:gd name="T14" fmla="*/ 64 w 64"/>
                  <a:gd name="T15" fmla="*/ 8 h 48"/>
                  <a:gd name="T16" fmla="*/ 56 w 64"/>
                  <a:gd name="T17" fmla="*/ 0 h 48"/>
                  <a:gd name="T18" fmla="*/ 60 w 64"/>
                  <a:gd name="T19" fmla="*/ 40 h 48"/>
                  <a:gd name="T20" fmla="*/ 56 w 64"/>
                  <a:gd name="T21" fmla="*/ 44 h 48"/>
                  <a:gd name="T22" fmla="*/ 8 w 64"/>
                  <a:gd name="T23" fmla="*/ 44 h 48"/>
                  <a:gd name="T24" fmla="*/ 4 w 64"/>
                  <a:gd name="T25" fmla="*/ 40 h 48"/>
                  <a:gd name="T26" fmla="*/ 4 w 64"/>
                  <a:gd name="T27" fmla="*/ 20 h 48"/>
                  <a:gd name="T28" fmla="*/ 60 w 64"/>
                  <a:gd name="T29" fmla="*/ 20 h 48"/>
                  <a:gd name="T30" fmla="*/ 60 w 64"/>
                  <a:gd name="T31" fmla="*/ 40 h 48"/>
                  <a:gd name="T32" fmla="*/ 60 w 64"/>
                  <a:gd name="T33" fmla="*/ 12 h 48"/>
                  <a:gd name="T34" fmla="*/ 4 w 64"/>
                  <a:gd name="T35" fmla="*/ 12 h 48"/>
                  <a:gd name="T36" fmla="*/ 4 w 64"/>
                  <a:gd name="T37" fmla="*/ 8 h 48"/>
                  <a:gd name="T38" fmla="*/ 8 w 64"/>
                  <a:gd name="T39" fmla="*/ 4 h 48"/>
                  <a:gd name="T40" fmla="*/ 56 w 64"/>
                  <a:gd name="T41" fmla="*/ 4 h 48"/>
                  <a:gd name="T42" fmla="*/ 60 w 64"/>
                  <a:gd name="T43" fmla="*/ 8 h 48"/>
                  <a:gd name="T44" fmla="*/ 60 w 64"/>
                  <a:gd name="T45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48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0" y="48"/>
                      <a:pt x="64" y="44"/>
                      <a:pt x="64" y="4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40"/>
                    </a:moveTo>
                    <a:cubicBezTo>
                      <a:pt x="60" y="42"/>
                      <a:pt x="58" y="44"/>
                      <a:pt x="56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4"/>
                      <a:pt x="4" y="42"/>
                      <a:pt x="4" y="4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60" y="40"/>
                    </a:lnTo>
                    <a:close/>
                    <a:moveTo>
                      <a:pt x="60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00548A"/>
                  </a:solidFill>
                </a:endParaRPr>
              </a:p>
            </p:txBody>
          </p:sp>
          <p:sp>
            <p:nvSpPr>
              <p:cNvPr id="117" name="Rectangle 149">
                <a:extLst>
                  <a:ext uri="{FF2B5EF4-FFF2-40B4-BE49-F238E27FC236}">
                    <a16:creationId xmlns:a16="http://schemas.microsoft.com/office/drawing/2014/main" xmlns="" id="{F4D25E00-3702-DD4C-9822-F35E11D40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613" y="2738438"/>
                <a:ext cx="90488" cy="142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Rectangle 150">
                <a:extLst>
                  <a:ext uri="{FF2B5EF4-FFF2-40B4-BE49-F238E27FC236}">
                    <a16:creationId xmlns:a16="http://schemas.microsoft.com/office/drawing/2014/main" xmlns="" id="{05AE5159-5966-5B49-846C-E44F5DF1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613" y="2768601"/>
                <a:ext cx="30163" cy="142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Rectangle 151">
                <a:extLst>
                  <a:ext uri="{FF2B5EF4-FFF2-40B4-BE49-F238E27FC236}">
                    <a16:creationId xmlns:a16="http://schemas.microsoft.com/office/drawing/2014/main" xmlns="" id="{60AE77F2-EA29-3E49-8AFB-8CFDD578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7551" y="2738438"/>
                <a:ext cx="46038" cy="301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6ABA09C0-300B-0449-AEC8-67AAD1C2C17D}"/>
              </a:ext>
            </a:extLst>
          </p:cNvPr>
          <p:cNvGrpSpPr/>
          <p:nvPr/>
        </p:nvGrpSpPr>
        <p:grpSpPr>
          <a:xfrm>
            <a:off x="9656906" y="1630569"/>
            <a:ext cx="347472" cy="347472"/>
            <a:chOff x="9656906" y="1630569"/>
            <a:chExt cx="347472" cy="34747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9A6B36F6-E4C7-D649-8040-F7B32486DECA}"/>
                </a:ext>
              </a:extLst>
            </p:cNvPr>
            <p:cNvSpPr/>
            <p:nvPr/>
          </p:nvSpPr>
          <p:spPr>
            <a:xfrm>
              <a:off x="9656906" y="1630569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0">
              <a:extLst>
                <a:ext uri="{FF2B5EF4-FFF2-40B4-BE49-F238E27FC236}">
                  <a16:creationId xmlns:a16="http://schemas.microsoft.com/office/drawing/2014/main" xmlns="" id="{ACDD3710-8B39-7D44-8744-0F929E9F4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6390" y="1692034"/>
              <a:ext cx="208503" cy="224542"/>
            </a:xfrm>
            <a:custGeom>
              <a:avLst/>
              <a:gdLst>
                <a:gd name="T0" fmla="*/ 71 w 88"/>
                <a:gd name="T1" fmla="*/ 95 h 95"/>
                <a:gd name="T2" fmla="*/ 17 w 88"/>
                <a:gd name="T3" fmla="*/ 95 h 95"/>
                <a:gd name="T4" fmla="*/ 0 w 88"/>
                <a:gd name="T5" fmla="*/ 79 h 95"/>
                <a:gd name="T6" fmla="*/ 22 w 88"/>
                <a:gd name="T7" fmla="*/ 44 h 95"/>
                <a:gd name="T8" fmla="*/ 44 w 88"/>
                <a:gd name="T9" fmla="*/ 52 h 95"/>
                <a:gd name="T10" fmla="*/ 67 w 88"/>
                <a:gd name="T11" fmla="*/ 44 h 95"/>
                <a:gd name="T12" fmla="*/ 88 w 88"/>
                <a:gd name="T13" fmla="*/ 79 h 95"/>
                <a:gd name="T14" fmla="*/ 71 w 88"/>
                <a:gd name="T15" fmla="*/ 95 h 95"/>
                <a:gd name="T16" fmla="*/ 44 w 88"/>
                <a:gd name="T17" fmla="*/ 48 h 95"/>
                <a:gd name="T18" fmla="*/ 20 w 88"/>
                <a:gd name="T19" fmla="*/ 24 h 95"/>
                <a:gd name="T20" fmla="*/ 44 w 88"/>
                <a:gd name="T21" fmla="*/ 0 h 95"/>
                <a:gd name="T22" fmla="*/ 68 w 88"/>
                <a:gd name="T23" fmla="*/ 24 h 95"/>
                <a:gd name="T24" fmla="*/ 44 w 88"/>
                <a:gd name="T25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95">
                  <a:moveTo>
                    <a:pt x="71" y="95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7" y="95"/>
                    <a:pt x="0" y="89"/>
                    <a:pt x="0" y="79"/>
                  </a:cubicBezTo>
                  <a:cubicBezTo>
                    <a:pt x="0" y="65"/>
                    <a:pt x="4" y="44"/>
                    <a:pt x="22" y="44"/>
                  </a:cubicBezTo>
                  <a:cubicBezTo>
                    <a:pt x="24" y="44"/>
                    <a:pt x="32" y="52"/>
                    <a:pt x="44" y="52"/>
                  </a:cubicBezTo>
                  <a:cubicBezTo>
                    <a:pt x="56" y="52"/>
                    <a:pt x="65" y="44"/>
                    <a:pt x="67" y="44"/>
                  </a:cubicBezTo>
                  <a:cubicBezTo>
                    <a:pt x="85" y="44"/>
                    <a:pt x="88" y="65"/>
                    <a:pt x="88" y="79"/>
                  </a:cubicBezTo>
                  <a:cubicBezTo>
                    <a:pt x="88" y="89"/>
                    <a:pt x="81" y="95"/>
                    <a:pt x="71" y="95"/>
                  </a:cubicBezTo>
                  <a:close/>
                  <a:moveTo>
                    <a:pt x="44" y="48"/>
                  </a:moveTo>
                  <a:cubicBezTo>
                    <a:pt x="31" y="48"/>
                    <a:pt x="20" y="37"/>
                    <a:pt x="20" y="24"/>
                  </a:cubicBezTo>
                  <a:cubicBezTo>
                    <a:pt x="20" y="10"/>
                    <a:pt x="31" y="0"/>
                    <a:pt x="44" y="0"/>
                  </a:cubicBezTo>
                  <a:cubicBezTo>
                    <a:pt x="57" y="0"/>
                    <a:pt x="68" y="10"/>
                    <a:pt x="68" y="24"/>
                  </a:cubicBezTo>
                  <a:cubicBezTo>
                    <a:pt x="68" y="37"/>
                    <a:pt x="57" y="48"/>
                    <a:pt x="44" y="4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548A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B8B2EA47-ED62-C147-B3ED-1BD7490512D9}"/>
              </a:ext>
            </a:extLst>
          </p:cNvPr>
          <p:cNvGrpSpPr/>
          <p:nvPr/>
        </p:nvGrpSpPr>
        <p:grpSpPr>
          <a:xfrm>
            <a:off x="4646688" y="4127314"/>
            <a:ext cx="347472" cy="347472"/>
            <a:chOff x="4646688" y="3970147"/>
            <a:chExt cx="347472" cy="34747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C68F4C5D-0302-744F-A3E7-87E6F9CDFCFA}"/>
                </a:ext>
              </a:extLst>
            </p:cNvPr>
            <p:cNvSpPr/>
            <p:nvPr/>
          </p:nvSpPr>
          <p:spPr>
            <a:xfrm>
              <a:off x="4646688" y="3970147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72417479-814C-8E4D-AC23-7F8AFEF4FB8B}"/>
                </a:ext>
              </a:extLst>
            </p:cNvPr>
            <p:cNvGrpSpPr/>
            <p:nvPr/>
          </p:nvGrpSpPr>
          <p:grpSpPr>
            <a:xfrm rot="21036247">
              <a:off x="4683866" y="4056223"/>
              <a:ext cx="279279" cy="177060"/>
              <a:chOff x="7726363" y="1603045"/>
              <a:chExt cx="876914" cy="555955"/>
            </a:xfrm>
            <a:solidFill>
              <a:schemeClr val="bg1"/>
            </a:solidFill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xmlns="" id="{63E9FD5E-9AB0-C74A-8824-6F64797B8250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137" name="Freeform 10">
                  <a:extLst>
                    <a:ext uri="{FF2B5EF4-FFF2-40B4-BE49-F238E27FC236}">
                      <a16:creationId xmlns:a16="http://schemas.microsoft.com/office/drawing/2014/main" xmlns="" id="{41817C46-CFF9-7E49-B7AB-4E481D33AE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8" name="Freeform 11">
                  <a:extLst>
                    <a:ext uri="{FF2B5EF4-FFF2-40B4-BE49-F238E27FC236}">
                      <a16:creationId xmlns:a16="http://schemas.microsoft.com/office/drawing/2014/main" xmlns="" id="{B78676CD-7055-D64F-B792-969E6D1399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9" name="Freeform 12">
                  <a:extLst>
                    <a:ext uri="{FF2B5EF4-FFF2-40B4-BE49-F238E27FC236}">
                      <a16:creationId xmlns:a16="http://schemas.microsoft.com/office/drawing/2014/main" xmlns="" id="{6AE7DAAD-6E25-864B-ABF5-11E5883FE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xmlns="" id="{8D3915B4-82D4-0441-BF41-12FE505AD7B3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134" name="Freeform 10">
                  <a:extLst>
                    <a:ext uri="{FF2B5EF4-FFF2-40B4-BE49-F238E27FC236}">
                      <a16:creationId xmlns:a16="http://schemas.microsoft.com/office/drawing/2014/main" xmlns="" id="{9C9AA070-020E-4240-8D4E-6374892C88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5" name="Freeform 11">
                  <a:extLst>
                    <a:ext uri="{FF2B5EF4-FFF2-40B4-BE49-F238E27FC236}">
                      <a16:creationId xmlns:a16="http://schemas.microsoft.com/office/drawing/2014/main" xmlns="" id="{D87B82AD-F98A-CE48-BDA4-A463D7B398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6" name="Freeform 12">
                  <a:extLst>
                    <a:ext uri="{FF2B5EF4-FFF2-40B4-BE49-F238E27FC236}">
                      <a16:creationId xmlns:a16="http://schemas.microsoft.com/office/drawing/2014/main" xmlns="" id="{96D8D5BE-DEC7-1B46-86CA-E20F7ACBCB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46938E71-AA80-974B-A6B0-4D6D9CA48CA5}"/>
              </a:ext>
            </a:extLst>
          </p:cNvPr>
          <p:cNvGrpSpPr/>
          <p:nvPr/>
        </p:nvGrpSpPr>
        <p:grpSpPr>
          <a:xfrm>
            <a:off x="3424264" y="4134222"/>
            <a:ext cx="347472" cy="347472"/>
            <a:chOff x="3424264" y="3977055"/>
            <a:chExt cx="347472" cy="34747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7D750227-6540-0D4A-A231-384DC6337A4E}"/>
                </a:ext>
              </a:extLst>
            </p:cNvPr>
            <p:cNvSpPr/>
            <p:nvPr/>
          </p:nvSpPr>
          <p:spPr>
            <a:xfrm>
              <a:off x="3424264" y="3977055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xmlns="" id="{8DA79E2E-7ADB-344F-9C50-EF75E9609E70}"/>
                </a:ext>
              </a:extLst>
            </p:cNvPr>
            <p:cNvGrpSpPr/>
            <p:nvPr/>
          </p:nvGrpSpPr>
          <p:grpSpPr>
            <a:xfrm>
              <a:off x="3493424" y="4036026"/>
              <a:ext cx="218985" cy="220434"/>
              <a:chOff x="9344026" y="2587626"/>
              <a:chExt cx="239713" cy="241300"/>
            </a:xfrm>
            <a:solidFill>
              <a:schemeClr val="bg1"/>
            </a:solidFill>
          </p:grpSpPr>
          <p:sp>
            <p:nvSpPr>
              <p:cNvPr id="143" name="Oval 339">
                <a:extLst>
                  <a:ext uri="{FF2B5EF4-FFF2-40B4-BE49-F238E27FC236}">
                    <a16:creationId xmlns:a16="http://schemas.microsoft.com/office/drawing/2014/main" xmlns="" id="{E26C4436-7030-AA43-93A8-8CE0CFC07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0538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Oval 340">
                <a:extLst>
                  <a:ext uri="{FF2B5EF4-FFF2-40B4-BE49-F238E27FC236}">
                    <a16:creationId xmlns:a16="http://schemas.microsoft.com/office/drawing/2014/main" xmlns="" id="{977DD941-73A9-134F-9A90-D35ACF4FF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701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Oval 341">
                <a:extLst>
                  <a:ext uri="{FF2B5EF4-FFF2-40B4-BE49-F238E27FC236}">
                    <a16:creationId xmlns:a16="http://schemas.microsoft.com/office/drawing/2014/main" xmlns="" id="{7E923EC8-EE53-6840-8DBE-A4719A01B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0863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342">
                <a:extLst>
                  <a:ext uri="{FF2B5EF4-FFF2-40B4-BE49-F238E27FC236}">
                    <a16:creationId xmlns:a16="http://schemas.microsoft.com/office/drawing/2014/main" xmlns="" id="{AD9C89C6-28F0-1942-9FA8-D85D46212B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4026" y="2587626"/>
                <a:ext cx="239713" cy="241300"/>
              </a:xfrm>
              <a:custGeom>
                <a:avLst/>
                <a:gdLst>
                  <a:gd name="T0" fmla="*/ 56 w 64"/>
                  <a:gd name="T1" fmla="*/ 12 h 64"/>
                  <a:gd name="T2" fmla="*/ 52 w 64"/>
                  <a:gd name="T3" fmla="*/ 12 h 64"/>
                  <a:gd name="T4" fmla="*/ 52 w 64"/>
                  <a:gd name="T5" fmla="*/ 8 h 64"/>
                  <a:gd name="T6" fmla="*/ 44 w 64"/>
                  <a:gd name="T7" fmla="*/ 0 h 64"/>
                  <a:gd name="T8" fmla="*/ 8 w 64"/>
                  <a:gd name="T9" fmla="*/ 0 h 64"/>
                  <a:gd name="T10" fmla="*/ 0 w 64"/>
                  <a:gd name="T11" fmla="*/ 8 h 64"/>
                  <a:gd name="T12" fmla="*/ 0 w 64"/>
                  <a:gd name="T13" fmla="*/ 44 h 64"/>
                  <a:gd name="T14" fmla="*/ 8 w 64"/>
                  <a:gd name="T15" fmla="*/ 52 h 64"/>
                  <a:gd name="T16" fmla="*/ 12 w 64"/>
                  <a:gd name="T17" fmla="*/ 52 h 64"/>
                  <a:gd name="T18" fmla="*/ 12 w 64"/>
                  <a:gd name="T19" fmla="*/ 56 h 64"/>
                  <a:gd name="T20" fmla="*/ 20 w 64"/>
                  <a:gd name="T21" fmla="*/ 64 h 64"/>
                  <a:gd name="T22" fmla="*/ 56 w 64"/>
                  <a:gd name="T23" fmla="*/ 64 h 64"/>
                  <a:gd name="T24" fmla="*/ 64 w 64"/>
                  <a:gd name="T25" fmla="*/ 56 h 64"/>
                  <a:gd name="T26" fmla="*/ 64 w 64"/>
                  <a:gd name="T27" fmla="*/ 20 h 64"/>
                  <a:gd name="T28" fmla="*/ 56 w 64"/>
                  <a:gd name="T29" fmla="*/ 12 h 64"/>
                  <a:gd name="T30" fmla="*/ 4 w 64"/>
                  <a:gd name="T31" fmla="*/ 8 h 64"/>
                  <a:gd name="T32" fmla="*/ 8 w 64"/>
                  <a:gd name="T33" fmla="*/ 4 h 64"/>
                  <a:gd name="T34" fmla="*/ 44 w 64"/>
                  <a:gd name="T35" fmla="*/ 4 h 64"/>
                  <a:gd name="T36" fmla="*/ 48 w 64"/>
                  <a:gd name="T37" fmla="*/ 8 h 64"/>
                  <a:gd name="T38" fmla="*/ 48 w 64"/>
                  <a:gd name="T39" fmla="*/ 16 h 64"/>
                  <a:gd name="T40" fmla="*/ 4 w 64"/>
                  <a:gd name="T41" fmla="*/ 16 h 64"/>
                  <a:gd name="T42" fmla="*/ 4 w 64"/>
                  <a:gd name="T43" fmla="*/ 8 h 64"/>
                  <a:gd name="T44" fmla="*/ 8 w 64"/>
                  <a:gd name="T45" fmla="*/ 48 h 64"/>
                  <a:gd name="T46" fmla="*/ 4 w 64"/>
                  <a:gd name="T47" fmla="*/ 44 h 64"/>
                  <a:gd name="T48" fmla="*/ 4 w 64"/>
                  <a:gd name="T49" fmla="*/ 20 h 64"/>
                  <a:gd name="T50" fmla="*/ 48 w 64"/>
                  <a:gd name="T51" fmla="*/ 20 h 64"/>
                  <a:gd name="T52" fmla="*/ 48 w 64"/>
                  <a:gd name="T53" fmla="*/ 44 h 64"/>
                  <a:gd name="T54" fmla="*/ 44 w 64"/>
                  <a:gd name="T55" fmla="*/ 48 h 64"/>
                  <a:gd name="T56" fmla="*/ 8 w 64"/>
                  <a:gd name="T57" fmla="*/ 48 h 64"/>
                  <a:gd name="T58" fmla="*/ 60 w 64"/>
                  <a:gd name="T59" fmla="*/ 56 h 64"/>
                  <a:gd name="T60" fmla="*/ 56 w 64"/>
                  <a:gd name="T61" fmla="*/ 60 h 64"/>
                  <a:gd name="T62" fmla="*/ 20 w 64"/>
                  <a:gd name="T63" fmla="*/ 60 h 64"/>
                  <a:gd name="T64" fmla="*/ 16 w 64"/>
                  <a:gd name="T65" fmla="*/ 56 h 64"/>
                  <a:gd name="T66" fmla="*/ 16 w 64"/>
                  <a:gd name="T67" fmla="*/ 52 h 64"/>
                  <a:gd name="T68" fmla="*/ 44 w 64"/>
                  <a:gd name="T69" fmla="*/ 52 h 64"/>
                  <a:gd name="T70" fmla="*/ 52 w 64"/>
                  <a:gd name="T71" fmla="*/ 44 h 64"/>
                  <a:gd name="T72" fmla="*/ 52 w 64"/>
                  <a:gd name="T73" fmla="*/ 28 h 64"/>
                  <a:gd name="T74" fmla="*/ 60 w 64"/>
                  <a:gd name="T75" fmla="*/ 28 h 64"/>
                  <a:gd name="T76" fmla="*/ 60 w 64"/>
                  <a:gd name="T77" fmla="*/ 56 h 64"/>
                  <a:gd name="T78" fmla="*/ 60 w 64"/>
                  <a:gd name="T79" fmla="*/ 24 h 64"/>
                  <a:gd name="T80" fmla="*/ 52 w 64"/>
                  <a:gd name="T81" fmla="*/ 24 h 64"/>
                  <a:gd name="T82" fmla="*/ 52 w 64"/>
                  <a:gd name="T83" fmla="*/ 16 h 64"/>
                  <a:gd name="T84" fmla="*/ 56 w 64"/>
                  <a:gd name="T85" fmla="*/ 16 h 64"/>
                  <a:gd name="T86" fmla="*/ 60 w 64"/>
                  <a:gd name="T87" fmla="*/ 20 h 64"/>
                  <a:gd name="T88" fmla="*/ 60 w 64"/>
                  <a:gd name="T89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4" h="64">
                    <a:moveTo>
                      <a:pt x="56" y="12"/>
                    </a:move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4"/>
                      <a:pt x="48" y="0"/>
                      <a:pt x="4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4" y="52"/>
                      <a:pt x="8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60"/>
                      <a:pt x="16" y="64"/>
                      <a:pt x="20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60" y="64"/>
                      <a:pt x="64" y="60"/>
                      <a:pt x="64" y="56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6"/>
                      <a:pt x="60" y="12"/>
                      <a:pt x="56" y="12"/>
                    </a:cubicBezTo>
                    <a:close/>
                    <a:moveTo>
                      <a:pt x="4" y="8"/>
                    </a:moveTo>
                    <a:cubicBezTo>
                      <a:pt x="4" y="6"/>
                      <a:pt x="6" y="4"/>
                      <a:pt x="8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8" y="6"/>
                      <a:pt x="48" y="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4" y="8"/>
                    </a:lnTo>
                    <a:close/>
                    <a:moveTo>
                      <a:pt x="8" y="48"/>
                    </a:moveTo>
                    <a:cubicBezTo>
                      <a:pt x="6" y="48"/>
                      <a:pt x="4" y="46"/>
                      <a:pt x="4" y="4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6"/>
                      <a:pt x="46" y="48"/>
                      <a:pt x="44" y="48"/>
                    </a:cubicBezTo>
                    <a:lnTo>
                      <a:pt x="8" y="48"/>
                    </a:lnTo>
                    <a:close/>
                    <a:moveTo>
                      <a:pt x="60" y="56"/>
                    </a:moveTo>
                    <a:cubicBezTo>
                      <a:pt x="60" y="58"/>
                      <a:pt x="58" y="60"/>
                      <a:pt x="56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8" y="60"/>
                      <a:pt x="16" y="58"/>
                      <a:pt x="16" y="56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8" y="52"/>
                      <a:pt x="52" y="48"/>
                      <a:pt x="52" y="44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60" y="28"/>
                      <a:pt x="60" y="28"/>
                      <a:pt x="60" y="28"/>
                    </a:cubicBezTo>
                    <a:lnTo>
                      <a:pt x="60" y="56"/>
                    </a:lnTo>
                    <a:close/>
                    <a:moveTo>
                      <a:pt x="60" y="24"/>
                    </a:move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8" y="16"/>
                      <a:pt x="60" y="18"/>
                      <a:pt x="60" y="20"/>
                    </a:cubicBezTo>
                    <a:lnTo>
                      <a:pt x="6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C9860809-ACEB-6A48-8D28-E2D5593527CF}"/>
              </a:ext>
            </a:extLst>
          </p:cNvPr>
          <p:cNvGrpSpPr/>
          <p:nvPr/>
        </p:nvGrpSpPr>
        <p:grpSpPr>
          <a:xfrm>
            <a:off x="2158008" y="4603440"/>
            <a:ext cx="347472" cy="347472"/>
            <a:chOff x="2158008" y="4685436"/>
            <a:chExt cx="347472" cy="34747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7C62FD70-C710-A14A-A886-33D9827E626E}"/>
                </a:ext>
              </a:extLst>
            </p:cNvPr>
            <p:cNvSpPr/>
            <p:nvPr/>
          </p:nvSpPr>
          <p:spPr>
            <a:xfrm>
              <a:off x="2158008" y="4685436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xmlns="" id="{1D71F804-DA4E-224C-A763-3B0E622FD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5656" y="4774558"/>
              <a:ext cx="223267" cy="194166"/>
            </a:xfrm>
            <a:custGeom>
              <a:avLst/>
              <a:gdLst>
                <a:gd name="T0" fmla="*/ 138 w 198"/>
                <a:gd name="T1" fmla="*/ 51 h 172"/>
                <a:gd name="T2" fmla="*/ 155 w 198"/>
                <a:gd name="T3" fmla="*/ 39 h 172"/>
                <a:gd name="T4" fmla="*/ 144 w 198"/>
                <a:gd name="T5" fmla="*/ 56 h 172"/>
                <a:gd name="T6" fmla="*/ 104 w 198"/>
                <a:gd name="T7" fmla="*/ 70 h 172"/>
                <a:gd name="T8" fmla="*/ 84 w 198"/>
                <a:gd name="T9" fmla="*/ 89 h 172"/>
                <a:gd name="T10" fmla="*/ 81 w 198"/>
                <a:gd name="T11" fmla="*/ 82 h 172"/>
                <a:gd name="T12" fmla="*/ 117 w 198"/>
                <a:gd name="T13" fmla="*/ 72 h 172"/>
                <a:gd name="T14" fmla="*/ 140 w 198"/>
                <a:gd name="T15" fmla="*/ 102 h 172"/>
                <a:gd name="T16" fmla="*/ 133 w 198"/>
                <a:gd name="T17" fmla="*/ 103 h 172"/>
                <a:gd name="T18" fmla="*/ 137 w 198"/>
                <a:gd name="T19" fmla="*/ 68 h 172"/>
                <a:gd name="T20" fmla="*/ 121 w 198"/>
                <a:gd name="T21" fmla="*/ 101 h 172"/>
                <a:gd name="T22" fmla="*/ 77 w 198"/>
                <a:gd name="T23" fmla="*/ 57 h 172"/>
                <a:gd name="T24" fmla="*/ 124 w 198"/>
                <a:gd name="T25" fmla="*/ 60 h 172"/>
                <a:gd name="T26" fmla="*/ 127 w 198"/>
                <a:gd name="T27" fmla="*/ 51 h 172"/>
                <a:gd name="T28" fmla="*/ 71 w 198"/>
                <a:gd name="T29" fmla="*/ 107 h 172"/>
                <a:gd name="T30" fmla="*/ 122 w 198"/>
                <a:gd name="T31" fmla="*/ 114 h 172"/>
                <a:gd name="T32" fmla="*/ 122 w 198"/>
                <a:gd name="T33" fmla="*/ 120 h 172"/>
                <a:gd name="T34" fmla="*/ 178 w 198"/>
                <a:gd name="T35" fmla="*/ 170 h 172"/>
                <a:gd name="T36" fmla="*/ 179 w 198"/>
                <a:gd name="T37" fmla="*/ 170 h 172"/>
                <a:gd name="T38" fmla="*/ 190 w 198"/>
                <a:gd name="T39" fmla="*/ 163 h 172"/>
                <a:gd name="T40" fmla="*/ 189 w 198"/>
                <a:gd name="T41" fmla="*/ 159 h 172"/>
                <a:gd name="T42" fmla="*/ 190 w 198"/>
                <a:gd name="T43" fmla="*/ 153 h 172"/>
                <a:gd name="T44" fmla="*/ 198 w 198"/>
                <a:gd name="T45" fmla="*/ 132 h 172"/>
                <a:gd name="T46" fmla="*/ 170 w 198"/>
                <a:gd name="T47" fmla="*/ 125 h 172"/>
                <a:gd name="T48" fmla="*/ 186 w 198"/>
                <a:gd name="T49" fmla="*/ 20 h 172"/>
                <a:gd name="T50" fmla="*/ 12 w 198"/>
                <a:gd name="T51" fmla="*/ 125 h 172"/>
                <a:gd name="T52" fmla="*/ 140 w 198"/>
                <a:gd name="T53" fmla="*/ 146 h 172"/>
                <a:gd name="T54" fmla="*/ 0 w 198"/>
                <a:gd name="T55" fmla="*/ 132 h 172"/>
                <a:gd name="T56" fmla="*/ 14 w 198"/>
                <a:gd name="T57" fmla="*/ 0 h 172"/>
                <a:gd name="T58" fmla="*/ 198 w 198"/>
                <a:gd name="T59" fmla="*/ 14 h 172"/>
                <a:gd name="T60" fmla="*/ 22 w 198"/>
                <a:gd name="T61" fmla="*/ 16 h 172"/>
                <a:gd name="T62" fmla="*/ 22 w 198"/>
                <a:gd name="T63" fmla="*/ 8 h 172"/>
                <a:gd name="T64" fmla="*/ 33 w 198"/>
                <a:gd name="T65" fmla="*/ 12 h 172"/>
                <a:gd name="T66" fmla="*/ 41 w 198"/>
                <a:gd name="T67" fmla="*/ 12 h 172"/>
                <a:gd name="T68" fmla="*/ 33 w 198"/>
                <a:gd name="T69" fmla="*/ 12 h 172"/>
                <a:gd name="T70" fmla="*/ 52 w 198"/>
                <a:gd name="T71" fmla="*/ 16 h 172"/>
                <a:gd name="T72" fmla="*/ 52 w 198"/>
                <a:gd name="T73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8" h="172">
                  <a:moveTo>
                    <a:pt x="117" y="72"/>
                  </a:moveTo>
                  <a:cubicBezTo>
                    <a:pt x="138" y="51"/>
                    <a:pt x="138" y="51"/>
                    <a:pt x="138" y="51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6" y="88"/>
                    <a:pt x="85" y="89"/>
                    <a:pt x="84" y="89"/>
                  </a:cubicBezTo>
                  <a:cubicBezTo>
                    <a:pt x="83" y="89"/>
                    <a:pt x="82" y="88"/>
                    <a:pt x="81" y="88"/>
                  </a:cubicBezTo>
                  <a:cubicBezTo>
                    <a:pt x="80" y="86"/>
                    <a:pt x="80" y="84"/>
                    <a:pt x="81" y="82"/>
                  </a:cubicBezTo>
                  <a:cubicBezTo>
                    <a:pt x="104" y="59"/>
                    <a:pt x="104" y="59"/>
                    <a:pt x="104" y="59"/>
                  </a:cubicBezTo>
                  <a:lnTo>
                    <a:pt x="117" y="72"/>
                  </a:lnTo>
                  <a:close/>
                  <a:moveTo>
                    <a:pt x="190" y="153"/>
                  </a:moveTo>
                  <a:cubicBezTo>
                    <a:pt x="150" y="113"/>
                    <a:pt x="140" y="102"/>
                    <a:pt x="140" y="102"/>
                  </a:cubicBezTo>
                  <a:cubicBezTo>
                    <a:pt x="138" y="101"/>
                    <a:pt x="135" y="101"/>
                    <a:pt x="134" y="102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91"/>
                    <a:pt x="140" y="79"/>
                    <a:pt x="137" y="68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31" y="85"/>
                    <a:pt x="128" y="94"/>
                    <a:pt x="121" y="101"/>
                  </a:cubicBezTo>
                  <a:cubicBezTo>
                    <a:pt x="109" y="113"/>
                    <a:pt x="89" y="113"/>
                    <a:pt x="76" y="101"/>
                  </a:cubicBezTo>
                  <a:cubicBezTo>
                    <a:pt x="64" y="89"/>
                    <a:pt x="64" y="69"/>
                    <a:pt x="77" y="57"/>
                  </a:cubicBezTo>
                  <a:cubicBezTo>
                    <a:pt x="89" y="44"/>
                    <a:pt x="109" y="45"/>
                    <a:pt x="121" y="57"/>
                  </a:cubicBezTo>
                  <a:cubicBezTo>
                    <a:pt x="122" y="58"/>
                    <a:pt x="123" y="59"/>
                    <a:pt x="124" y="60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29" y="53"/>
                    <a:pt x="128" y="52"/>
                    <a:pt x="127" y="51"/>
                  </a:cubicBezTo>
                  <a:cubicBezTo>
                    <a:pt x="111" y="35"/>
                    <a:pt x="86" y="35"/>
                    <a:pt x="71" y="51"/>
                  </a:cubicBezTo>
                  <a:cubicBezTo>
                    <a:pt x="55" y="66"/>
                    <a:pt x="55" y="92"/>
                    <a:pt x="71" y="107"/>
                  </a:cubicBezTo>
                  <a:cubicBezTo>
                    <a:pt x="84" y="121"/>
                    <a:pt x="105" y="122"/>
                    <a:pt x="121" y="112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0" y="116"/>
                    <a:pt x="120" y="118"/>
                    <a:pt x="122" y="120"/>
                  </a:cubicBezTo>
                  <a:cubicBezTo>
                    <a:pt x="161" y="159"/>
                    <a:pt x="172" y="170"/>
                    <a:pt x="172" y="170"/>
                  </a:cubicBezTo>
                  <a:cubicBezTo>
                    <a:pt x="174" y="172"/>
                    <a:pt x="176" y="172"/>
                    <a:pt x="178" y="170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0" y="171"/>
                    <a:pt x="181" y="171"/>
                    <a:pt x="182" y="170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91" y="162"/>
                    <a:pt x="191" y="160"/>
                    <a:pt x="190" y="159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91" y="157"/>
                    <a:pt x="191" y="154"/>
                    <a:pt x="190" y="153"/>
                  </a:cubicBezTo>
                  <a:close/>
                  <a:moveTo>
                    <a:pt x="198" y="14"/>
                  </a:moveTo>
                  <a:cubicBezTo>
                    <a:pt x="198" y="132"/>
                    <a:pt x="198" y="132"/>
                    <a:pt x="198" y="132"/>
                  </a:cubicBezTo>
                  <a:cubicBezTo>
                    <a:pt x="198" y="138"/>
                    <a:pt x="195" y="142"/>
                    <a:pt x="190" y="14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40" y="146"/>
                    <a:pt x="140" y="146"/>
                    <a:pt x="140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7" y="146"/>
                    <a:pt x="0" y="140"/>
                    <a:pt x="0" y="1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2" y="0"/>
                    <a:pt x="198" y="7"/>
                    <a:pt x="198" y="14"/>
                  </a:cubicBezTo>
                  <a:close/>
                  <a:moveTo>
                    <a:pt x="17" y="12"/>
                  </a:moveTo>
                  <a:cubicBezTo>
                    <a:pt x="17" y="14"/>
                    <a:pt x="19" y="16"/>
                    <a:pt x="22" y="16"/>
                  </a:cubicBezTo>
                  <a:cubicBezTo>
                    <a:pt x="24" y="16"/>
                    <a:pt x="26" y="14"/>
                    <a:pt x="26" y="12"/>
                  </a:cubicBezTo>
                  <a:cubicBezTo>
                    <a:pt x="26" y="10"/>
                    <a:pt x="24" y="8"/>
                    <a:pt x="22" y="8"/>
                  </a:cubicBezTo>
                  <a:cubicBezTo>
                    <a:pt x="19" y="8"/>
                    <a:pt x="17" y="10"/>
                    <a:pt x="17" y="12"/>
                  </a:cubicBezTo>
                  <a:close/>
                  <a:moveTo>
                    <a:pt x="33" y="12"/>
                  </a:moveTo>
                  <a:cubicBezTo>
                    <a:pt x="33" y="14"/>
                    <a:pt x="35" y="16"/>
                    <a:pt x="37" y="16"/>
                  </a:cubicBezTo>
                  <a:cubicBezTo>
                    <a:pt x="39" y="16"/>
                    <a:pt x="41" y="14"/>
                    <a:pt x="41" y="12"/>
                  </a:cubicBezTo>
                  <a:cubicBezTo>
                    <a:pt x="41" y="10"/>
                    <a:pt x="39" y="8"/>
                    <a:pt x="37" y="8"/>
                  </a:cubicBezTo>
                  <a:cubicBezTo>
                    <a:pt x="35" y="8"/>
                    <a:pt x="33" y="10"/>
                    <a:pt x="33" y="12"/>
                  </a:cubicBezTo>
                  <a:close/>
                  <a:moveTo>
                    <a:pt x="48" y="12"/>
                  </a:moveTo>
                  <a:cubicBezTo>
                    <a:pt x="48" y="14"/>
                    <a:pt x="50" y="16"/>
                    <a:pt x="52" y="16"/>
                  </a:cubicBezTo>
                  <a:cubicBezTo>
                    <a:pt x="55" y="16"/>
                    <a:pt x="57" y="14"/>
                    <a:pt x="57" y="12"/>
                  </a:cubicBezTo>
                  <a:cubicBezTo>
                    <a:pt x="57" y="10"/>
                    <a:pt x="55" y="8"/>
                    <a:pt x="52" y="8"/>
                  </a:cubicBezTo>
                  <a:cubicBezTo>
                    <a:pt x="50" y="8"/>
                    <a:pt x="48" y="10"/>
                    <a:pt x="4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1EE3DC9B-0992-8D4B-BB85-18BA04BAD031}"/>
              </a:ext>
            </a:extLst>
          </p:cNvPr>
          <p:cNvGrpSpPr/>
          <p:nvPr/>
        </p:nvGrpSpPr>
        <p:grpSpPr>
          <a:xfrm>
            <a:off x="2158008" y="3666929"/>
            <a:ext cx="347472" cy="347472"/>
            <a:chOff x="2158008" y="3748925"/>
            <a:chExt cx="347472" cy="347472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63CD26CC-84FF-204C-BB2E-FF323626F0EF}"/>
                </a:ext>
              </a:extLst>
            </p:cNvPr>
            <p:cNvSpPr/>
            <p:nvPr/>
          </p:nvSpPr>
          <p:spPr>
            <a:xfrm>
              <a:off x="2158008" y="3748925"/>
              <a:ext cx="347472" cy="34747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xmlns="" id="{CF301E73-8CD8-AE4F-ACC3-B2DBE41DB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5656" y="3833036"/>
              <a:ext cx="223267" cy="194166"/>
            </a:xfrm>
            <a:custGeom>
              <a:avLst/>
              <a:gdLst>
                <a:gd name="T0" fmla="*/ 138 w 198"/>
                <a:gd name="T1" fmla="*/ 51 h 172"/>
                <a:gd name="T2" fmla="*/ 155 w 198"/>
                <a:gd name="T3" fmla="*/ 39 h 172"/>
                <a:gd name="T4" fmla="*/ 144 w 198"/>
                <a:gd name="T5" fmla="*/ 56 h 172"/>
                <a:gd name="T6" fmla="*/ 104 w 198"/>
                <a:gd name="T7" fmla="*/ 70 h 172"/>
                <a:gd name="T8" fmla="*/ 84 w 198"/>
                <a:gd name="T9" fmla="*/ 89 h 172"/>
                <a:gd name="T10" fmla="*/ 81 w 198"/>
                <a:gd name="T11" fmla="*/ 82 h 172"/>
                <a:gd name="T12" fmla="*/ 117 w 198"/>
                <a:gd name="T13" fmla="*/ 72 h 172"/>
                <a:gd name="T14" fmla="*/ 140 w 198"/>
                <a:gd name="T15" fmla="*/ 102 h 172"/>
                <a:gd name="T16" fmla="*/ 133 w 198"/>
                <a:gd name="T17" fmla="*/ 103 h 172"/>
                <a:gd name="T18" fmla="*/ 137 w 198"/>
                <a:gd name="T19" fmla="*/ 68 h 172"/>
                <a:gd name="T20" fmla="*/ 121 w 198"/>
                <a:gd name="T21" fmla="*/ 101 h 172"/>
                <a:gd name="T22" fmla="*/ 77 w 198"/>
                <a:gd name="T23" fmla="*/ 57 h 172"/>
                <a:gd name="T24" fmla="*/ 124 w 198"/>
                <a:gd name="T25" fmla="*/ 60 h 172"/>
                <a:gd name="T26" fmla="*/ 127 w 198"/>
                <a:gd name="T27" fmla="*/ 51 h 172"/>
                <a:gd name="T28" fmla="*/ 71 w 198"/>
                <a:gd name="T29" fmla="*/ 107 h 172"/>
                <a:gd name="T30" fmla="*/ 122 w 198"/>
                <a:gd name="T31" fmla="*/ 114 h 172"/>
                <a:gd name="T32" fmla="*/ 122 w 198"/>
                <a:gd name="T33" fmla="*/ 120 h 172"/>
                <a:gd name="T34" fmla="*/ 178 w 198"/>
                <a:gd name="T35" fmla="*/ 170 h 172"/>
                <a:gd name="T36" fmla="*/ 179 w 198"/>
                <a:gd name="T37" fmla="*/ 170 h 172"/>
                <a:gd name="T38" fmla="*/ 190 w 198"/>
                <a:gd name="T39" fmla="*/ 163 h 172"/>
                <a:gd name="T40" fmla="*/ 189 w 198"/>
                <a:gd name="T41" fmla="*/ 159 h 172"/>
                <a:gd name="T42" fmla="*/ 190 w 198"/>
                <a:gd name="T43" fmla="*/ 153 h 172"/>
                <a:gd name="T44" fmla="*/ 198 w 198"/>
                <a:gd name="T45" fmla="*/ 132 h 172"/>
                <a:gd name="T46" fmla="*/ 170 w 198"/>
                <a:gd name="T47" fmla="*/ 125 h 172"/>
                <a:gd name="T48" fmla="*/ 186 w 198"/>
                <a:gd name="T49" fmla="*/ 20 h 172"/>
                <a:gd name="T50" fmla="*/ 12 w 198"/>
                <a:gd name="T51" fmla="*/ 125 h 172"/>
                <a:gd name="T52" fmla="*/ 140 w 198"/>
                <a:gd name="T53" fmla="*/ 146 h 172"/>
                <a:gd name="T54" fmla="*/ 0 w 198"/>
                <a:gd name="T55" fmla="*/ 132 h 172"/>
                <a:gd name="T56" fmla="*/ 14 w 198"/>
                <a:gd name="T57" fmla="*/ 0 h 172"/>
                <a:gd name="T58" fmla="*/ 198 w 198"/>
                <a:gd name="T59" fmla="*/ 14 h 172"/>
                <a:gd name="T60" fmla="*/ 22 w 198"/>
                <a:gd name="T61" fmla="*/ 16 h 172"/>
                <a:gd name="T62" fmla="*/ 22 w 198"/>
                <a:gd name="T63" fmla="*/ 8 h 172"/>
                <a:gd name="T64" fmla="*/ 33 w 198"/>
                <a:gd name="T65" fmla="*/ 12 h 172"/>
                <a:gd name="T66" fmla="*/ 41 w 198"/>
                <a:gd name="T67" fmla="*/ 12 h 172"/>
                <a:gd name="T68" fmla="*/ 33 w 198"/>
                <a:gd name="T69" fmla="*/ 12 h 172"/>
                <a:gd name="T70" fmla="*/ 52 w 198"/>
                <a:gd name="T71" fmla="*/ 16 h 172"/>
                <a:gd name="T72" fmla="*/ 52 w 198"/>
                <a:gd name="T73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8" h="172">
                  <a:moveTo>
                    <a:pt x="117" y="72"/>
                  </a:moveTo>
                  <a:cubicBezTo>
                    <a:pt x="138" y="51"/>
                    <a:pt x="138" y="51"/>
                    <a:pt x="138" y="51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6" y="88"/>
                    <a:pt x="85" y="89"/>
                    <a:pt x="84" y="89"/>
                  </a:cubicBezTo>
                  <a:cubicBezTo>
                    <a:pt x="83" y="89"/>
                    <a:pt x="82" y="88"/>
                    <a:pt x="81" y="88"/>
                  </a:cubicBezTo>
                  <a:cubicBezTo>
                    <a:pt x="80" y="86"/>
                    <a:pt x="80" y="84"/>
                    <a:pt x="81" y="82"/>
                  </a:cubicBezTo>
                  <a:cubicBezTo>
                    <a:pt x="104" y="59"/>
                    <a:pt x="104" y="59"/>
                    <a:pt x="104" y="59"/>
                  </a:cubicBezTo>
                  <a:lnTo>
                    <a:pt x="117" y="72"/>
                  </a:lnTo>
                  <a:close/>
                  <a:moveTo>
                    <a:pt x="190" y="153"/>
                  </a:moveTo>
                  <a:cubicBezTo>
                    <a:pt x="150" y="113"/>
                    <a:pt x="140" y="102"/>
                    <a:pt x="140" y="102"/>
                  </a:cubicBezTo>
                  <a:cubicBezTo>
                    <a:pt x="138" y="101"/>
                    <a:pt x="135" y="101"/>
                    <a:pt x="134" y="102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91"/>
                    <a:pt x="140" y="79"/>
                    <a:pt x="137" y="68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31" y="85"/>
                    <a:pt x="128" y="94"/>
                    <a:pt x="121" y="101"/>
                  </a:cubicBezTo>
                  <a:cubicBezTo>
                    <a:pt x="109" y="113"/>
                    <a:pt x="89" y="113"/>
                    <a:pt x="76" y="101"/>
                  </a:cubicBezTo>
                  <a:cubicBezTo>
                    <a:pt x="64" y="89"/>
                    <a:pt x="64" y="69"/>
                    <a:pt x="77" y="57"/>
                  </a:cubicBezTo>
                  <a:cubicBezTo>
                    <a:pt x="89" y="44"/>
                    <a:pt x="109" y="45"/>
                    <a:pt x="121" y="57"/>
                  </a:cubicBezTo>
                  <a:cubicBezTo>
                    <a:pt x="122" y="58"/>
                    <a:pt x="123" y="59"/>
                    <a:pt x="124" y="60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29" y="53"/>
                    <a:pt x="128" y="52"/>
                    <a:pt x="127" y="51"/>
                  </a:cubicBezTo>
                  <a:cubicBezTo>
                    <a:pt x="111" y="35"/>
                    <a:pt x="86" y="35"/>
                    <a:pt x="71" y="51"/>
                  </a:cubicBezTo>
                  <a:cubicBezTo>
                    <a:pt x="55" y="66"/>
                    <a:pt x="55" y="92"/>
                    <a:pt x="71" y="107"/>
                  </a:cubicBezTo>
                  <a:cubicBezTo>
                    <a:pt x="84" y="121"/>
                    <a:pt x="105" y="122"/>
                    <a:pt x="121" y="112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0" y="116"/>
                    <a:pt x="120" y="118"/>
                    <a:pt x="122" y="120"/>
                  </a:cubicBezTo>
                  <a:cubicBezTo>
                    <a:pt x="161" y="159"/>
                    <a:pt x="172" y="170"/>
                    <a:pt x="172" y="170"/>
                  </a:cubicBezTo>
                  <a:cubicBezTo>
                    <a:pt x="174" y="172"/>
                    <a:pt x="176" y="172"/>
                    <a:pt x="178" y="170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0" y="171"/>
                    <a:pt x="181" y="171"/>
                    <a:pt x="182" y="170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91" y="162"/>
                    <a:pt x="191" y="160"/>
                    <a:pt x="190" y="159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91" y="157"/>
                    <a:pt x="191" y="154"/>
                    <a:pt x="190" y="153"/>
                  </a:cubicBezTo>
                  <a:close/>
                  <a:moveTo>
                    <a:pt x="198" y="14"/>
                  </a:moveTo>
                  <a:cubicBezTo>
                    <a:pt x="198" y="132"/>
                    <a:pt x="198" y="132"/>
                    <a:pt x="198" y="132"/>
                  </a:cubicBezTo>
                  <a:cubicBezTo>
                    <a:pt x="198" y="138"/>
                    <a:pt x="195" y="142"/>
                    <a:pt x="190" y="14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40" y="146"/>
                    <a:pt x="140" y="146"/>
                    <a:pt x="140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7" y="146"/>
                    <a:pt x="0" y="140"/>
                    <a:pt x="0" y="1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2" y="0"/>
                    <a:pt x="198" y="7"/>
                    <a:pt x="198" y="14"/>
                  </a:cubicBezTo>
                  <a:close/>
                  <a:moveTo>
                    <a:pt x="17" y="12"/>
                  </a:moveTo>
                  <a:cubicBezTo>
                    <a:pt x="17" y="14"/>
                    <a:pt x="19" y="16"/>
                    <a:pt x="22" y="16"/>
                  </a:cubicBezTo>
                  <a:cubicBezTo>
                    <a:pt x="24" y="16"/>
                    <a:pt x="26" y="14"/>
                    <a:pt x="26" y="12"/>
                  </a:cubicBezTo>
                  <a:cubicBezTo>
                    <a:pt x="26" y="10"/>
                    <a:pt x="24" y="8"/>
                    <a:pt x="22" y="8"/>
                  </a:cubicBezTo>
                  <a:cubicBezTo>
                    <a:pt x="19" y="8"/>
                    <a:pt x="17" y="10"/>
                    <a:pt x="17" y="12"/>
                  </a:cubicBezTo>
                  <a:close/>
                  <a:moveTo>
                    <a:pt x="33" y="12"/>
                  </a:moveTo>
                  <a:cubicBezTo>
                    <a:pt x="33" y="14"/>
                    <a:pt x="35" y="16"/>
                    <a:pt x="37" y="16"/>
                  </a:cubicBezTo>
                  <a:cubicBezTo>
                    <a:pt x="39" y="16"/>
                    <a:pt x="41" y="14"/>
                    <a:pt x="41" y="12"/>
                  </a:cubicBezTo>
                  <a:cubicBezTo>
                    <a:pt x="41" y="10"/>
                    <a:pt x="39" y="8"/>
                    <a:pt x="37" y="8"/>
                  </a:cubicBezTo>
                  <a:cubicBezTo>
                    <a:pt x="35" y="8"/>
                    <a:pt x="33" y="10"/>
                    <a:pt x="33" y="12"/>
                  </a:cubicBezTo>
                  <a:close/>
                  <a:moveTo>
                    <a:pt x="48" y="12"/>
                  </a:moveTo>
                  <a:cubicBezTo>
                    <a:pt x="48" y="14"/>
                    <a:pt x="50" y="16"/>
                    <a:pt x="52" y="16"/>
                  </a:cubicBezTo>
                  <a:cubicBezTo>
                    <a:pt x="55" y="16"/>
                    <a:pt x="57" y="14"/>
                    <a:pt x="57" y="12"/>
                  </a:cubicBezTo>
                  <a:cubicBezTo>
                    <a:pt x="57" y="10"/>
                    <a:pt x="55" y="8"/>
                    <a:pt x="52" y="8"/>
                  </a:cubicBezTo>
                  <a:cubicBezTo>
                    <a:pt x="50" y="8"/>
                    <a:pt x="48" y="10"/>
                    <a:pt x="4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72F33F03-7B10-F248-B99C-C9E6DB3FF58D}"/>
              </a:ext>
            </a:extLst>
          </p:cNvPr>
          <p:cNvSpPr/>
          <p:nvPr/>
        </p:nvSpPr>
        <p:spPr>
          <a:xfrm>
            <a:off x="3257408" y="6402633"/>
            <a:ext cx="22860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7305094-227E-394C-853D-FE38C17141F1}"/>
              </a:ext>
            </a:extLst>
          </p:cNvPr>
          <p:cNvSpPr/>
          <p:nvPr/>
        </p:nvSpPr>
        <p:spPr>
          <a:xfrm>
            <a:off x="3545444" y="6402633"/>
            <a:ext cx="228600" cy="228600"/>
          </a:xfrm>
          <a:prstGeom prst="roundRect">
            <a:avLst/>
          </a:prstGeom>
          <a:solidFill>
            <a:schemeClr val="bg1">
              <a:lumMod val="8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xmlns="" id="{6E02114C-C167-E74D-B915-3DDCCB544F76}"/>
              </a:ext>
            </a:extLst>
          </p:cNvPr>
          <p:cNvSpPr/>
          <p:nvPr/>
        </p:nvSpPr>
        <p:spPr>
          <a:xfrm>
            <a:off x="3833480" y="6407396"/>
            <a:ext cx="22860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xmlns="" id="{781D625C-E4F2-1B4A-9224-9000D18BC2B5}"/>
              </a:ext>
            </a:extLst>
          </p:cNvPr>
          <p:cNvSpPr/>
          <p:nvPr/>
        </p:nvSpPr>
        <p:spPr>
          <a:xfrm>
            <a:off x="4121516" y="6400490"/>
            <a:ext cx="64008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DFE1A74B-0842-0C4B-864B-99FF596C5E6F}"/>
              </a:ext>
            </a:extLst>
          </p:cNvPr>
          <p:cNvSpPr/>
          <p:nvPr/>
        </p:nvSpPr>
        <p:spPr>
          <a:xfrm>
            <a:off x="1156716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xmlns="" id="{5D588A93-E9AA-8142-BCBB-32AF3A4B4778}"/>
              </a:ext>
            </a:extLst>
          </p:cNvPr>
          <p:cNvSpPr/>
          <p:nvPr/>
        </p:nvSpPr>
        <p:spPr>
          <a:xfrm>
            <a:off x="457200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368BC423-D6DE-A84D-A56F-71D6CE161346}"/>
              </a:ext>
            </a:extLst>
          </p:cNvPr>
          <p:cNvSpPr/>
          <p:nvPr/>
        </p:nvSpPr>
        <p:spPr>
          <a:xfrm>
            <a:off x="1856232" y="6400490"/>
            <a:ext cx="640080" cy="228600"/>
          </a:xfrm>
          <a:prstGeom prst="roundRect">
            <a:avLst/>
          </a:prstGeom>
          <a:solidFill>
            <a:schemeClr val="bg1">
              <a:lumMod val="9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C9A0C981-E3FC-1142-A5BD-487203A76BC6}"/>
              </a:ext>
            </a:extLst>
          </p:cNvPr>
          <p:cNvSpPr/>
          <p:nvPr/>
        </p:nvSpPr>
        <p:spPr>
          <a:xfrm>
            <a:off x="2560692" y="6398001"/>
            <a:ext cx="640080" cy="228600"/>
          </a:xfrm>
          <a:prstGeom prst="roundRect">
            <a:avLst/>
          </a:prstGeom>
          <a:solidFill>
            <a:schemeClr val="bg1">
              <a:lumMod val="85000"/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Platforms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xmlns="" id="{847493AD-C185-C541-8479-A48256642339}"/>
              </a:ext>
            </a:extLst>
          </p:cNvPr>
          <p:cNvSpPr/>
          <p:nvPr/>
        </p:nvSpPr>
        <p:spPr>
          <a:xfrm>
            <a:off x="4827563" y="6398001"/>
            <a:ext cx="640080" cy="228600"/>
          </a:xfrm>
          <a:prstGeom prst="roundRect">
            <a:avLst/>
          </a:prstGeom>
          <a:solidFill>
            <a:srgbClr val="F2F2F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Meta Offc Pro Thin" panose="020B0404030101020102" pitchFamily="34" charset="0"/>
                <a:cs typeface="Arial" panose="020B0604020202020204" pitchFamily="34" charset="0"/>
              </a:rPr>
              <a:t>Roadmap</a:t>
            </a:r>
            <a:endParaRPr lang="en-US" sz="800" b="0" i="0">
              <a:solidFill>
                <a:schemeClr val="tx1"/>
              </a:solidFill>
              <a:latin typeface="Meta Offc Pro Thin" panose="020B0404030101020102" pitchFamily="34" charset="0"/>
              <a:cs typeface="Arial" panose="020B0604020202020204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4D67ED4E-0007-6847-9D28-D3BDCF1273CB}"/>
              </a:ext>
            </a:extLst>
          </p:cNvPr>
          <p:cNvGrpSpPr>
            <a:grpSpLocks noChangeAspect="1"/>
          </p:cNvGrpSpPr>
          <p:nvPr/>
        </p:nvGrpSpPr>
        <p:grpSpPr>
          <a:xfrm>
            <a:off x="10931828" y="4126082"/>
            <a:ext cx="347472" cy="347472"/>
            <a:chOff x="5646290" y="3095375"/>
            <a:chExt cx="878732" cy="87873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07A76A09-7008-4346-9633-D8A73DB6F8BC}"/>
                </a:ext>
              </a:extLst>
            </p:cNvPr>
            <p:cNvSpPr/>
            <p:nvPr/>
          </p:nvSpPr>
          <p:spPr>
            <a:xfrm>
              <a:off x="5646290" y="3095375"/>
              <a:ext cx="878732" cy="878732"/>
            </a:xfrm>
            <a:prstGeom prst="ellipse">
              <a:avLst/>
            </a:prstGeom>
            <a:solidFill>
              <a:srgbClr val="00548A"/>
            </a:solidFill>
            <a:ln w="635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xmlns="" id="{C77030EA-4A82-F148-8544-1B15B12A5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751" y="3233672"/>
              <a:ext cx="609810" cy="602139"/>
            </a:xfrm>
            <a:custGeom>
              <a:avLst/>
              <a:gdLst>
                <a:gd name="T0" fmla="*/ 58 w 202"/>
                <a:gd name="T1" fmla="*/ 162 h 199"/>
                <a:gd name="T2" fmla="*/ 150 w 202"/>
                <a:gd name="T3" fmla="*/ 157 h 199"/>
                <a:gd name="T4" fmla="*/ 144 w 202"/>
                <a:gd name="T5" fmla="*/ 139 h 199"/>
                <a:gd name="T6" fmla="*/ 52 w 202"/>
                <a:gd name="T7" fmla="*/ 144 h 199"/>
                <a:gd name="T8" fmla="*/ 76 w 202"/>
                <a:gd name="T9" fmla="*/ 147 h 199"/>
                <a:gd name="T10" fmla="*/ 76 w 202"/>
                <a:gd name="T11" fmla="*/ 155 h 199"/>
                <a:gd name="T12" fmla="*/ 76 w 202"/>
                <a:gd name="T13" fmla="*/ 147 h 199"/>
                <a:gd name="T14" fmla="*/ 66 w 202"/>
                <a:gd name="T15" fmla="*/ 151 h 199"/>
                <a:gd name="T16" fmla="*/ 58 w 202"/>
                <a:gd name="T17" fmla="*/ 151 h 199"/>
                <a:gd name="T18" fmla="*/ 85 w 202"/>
                <a:gd name="T19" fmla="*/ 189 h 199"/>
                <a:gd name="T20" fmla="*/ 62 w 202"/>
                <a:gd name="T21" fmla="*/ 193 h 199"/>
                <a:gd name="T22" fmla="*/ 47 w 202"/>
                <a:gd name="T23" fmla="*/ 189 h 199"/>
                <a:gd name="T24" fmla="*/ 62 w 202"/>
                <a:gd name="T25" fmla="*/ 186 h 199"/>
                <a:gd name="T26" fmla="*/ 85 w 202"/>
                <a:gd name="T27" fmla="*/ 189 h 199"/>
                <a:gd name="T28" fmla="*/ 58 w 202"/>
                <a:gd name="T29" fmla="*/ 133 h 199"/>
                <a:gd name="T30" fmla="*/ 150 w 202"/>
                <a:gd name="T31" fmla="*/ 128 h 199"/>
                <a:gd name="T32" fmla="*/ 144 w 202"/>
                <a:gd name="T33" fmla="*/ 110 h 199"/>
                <a:gd name="T34" fmla="*/ 52 w 202"/>
                <a:gd name="T35" fmla="*/ 115 h 199"/>
                <a:gd name="T36" fmla="*/ 76 w 202"/>
                <a:gd name="T37" fmla="*/ 118 h 199"/>
                <a:gd name="T38" fmla="*/ 76 w 202"/>
                <a:gd name="T39" fmla="*/ 126 h 199"/>
                <a:gd name="T40" fmla="*/ 76 w 202"/>
                <a:gd name="T41" fmla="*/ 118 h 199"/>
                <a:gd name="T42" fmla="*/ 66 w 202"/>
                <a:gd name="T43" fmla="*/ 122 h 199"/>
                <a:gd name="T44" fmla="*/ 58 w 202"/>
                <a:gd name="T45" fmla="*/ 122 h 199"/>
                <a:gd name="T46" fmla="*/ 58 w 202"/>
                <a:gd name="T47" fmla="*/ 104 h 199"/>
                <a:gd name="T48" fmla="*/ 150 w 202"/>
                <a:gd name="T49" fmla="*/ 99 h 199"/>
                <a:gd name="T50" fmla="*/ 144 w 202"/>
                <a:gd name="T51" fmla="*/ 81 h 199"/>
                <a:gd name="T52" fmla="*/ 52 w 202"/>
                <a:gd name="T53" fmla="*/ 86 h 199"/>
                <a:gd name="T54" fmla="*/ 58 w 202"/>
                <a:gd name="T55" fmla="*/ 104 h 199"/>
                <a:gd name="T56" fmla="*/ 80 w 202"/>
                <a:gd name="T57" fmla="*/ 93 h 199"/>
                <a:gd name="T58" fmla="*/ 72 w 202"/>
                <a:gd name="T59" fmla="*/ 93 h 199"/>
                <a:gd name="T60" fmla="*/ 62 w 202"/>
                <a:gd name="T61" fmla="*/ 89 h 199"/>
                <a:gd name="T62" fmla="*/ 62 w 202"/>
                <a:gd name="T63" fmla="*/ 97 h 199"/>
                <a:gd name="T64" fmla="*/ 62 w 202"/>
                <a:gd name="T65" fmla="*/ 89 h 199"/>
                <a:gd name="T66" fmla="*/ 147 w 202"/>
                <a:gd name="T67" fmla="*/ 197 h 199"/>
                <a:gd name="T68" fmla="*/ 117 w 202"/>
                <a:gd name="T69" fmla="*/ 193 h 199"/>
                <a:gd name="T70" fmla="*/ 117 w 202"/>
                <a:gd name="T71" fmla="*/ 186 h 199"/>
                <a:gd name="T72" fmla="*/ 147 w 202"/>
                <a:gd name="T73" fmla="*/ 181 h 199"/>
                <a:gd name="T74" fmla="*/ 112 w 202"/>
                <a:gd name="T75" fmla="*/ 188 h 199"/>
                <a:gd name="T76" fmla="*/ 90 w 202"/>
                <a:gd name="T77" fmla="*/ 188 h 199"/>
                <a:gd name="T78" fmla="*/ 95 w 202"/>
                <a:gd name="T79" fmla="*/ 168 h 199"/>
                <a:gd name="T80" fmla="*/ 107 w 202"/>
                <a:gd name="T81" fmla="*/ 179 h 199"/>
                <a:gd name="T82" fmla="*/ 202 w 202"/>
                <a:gd name="T83" fmla="*/ 79 h 199"/>
                <a:gd name="T84" fmla="*/ 156 w 202"/>
                <a:gd name="T85" fmla="*/ 117 h 199"/>
                <a:gd name="T86" fmla="*/ 152 w 202"/>
                <a:gd name="T87" fmla="*/ 107 h 199"/>
                <a:gd name="T88" fmla="*/ 156 w 202"/>
                <a:gd name="T89" fmla="*/ 86 h 199"/>
                <a:gd name="T90" fmla="*/ 58 w 202"/>
                <a:gd name="T91" fmla="*/ 75 h 199"/>
                <a:gd name="T92" fmla="*/ 46 w 202"/>
                <a:gd name="T93" fmla="*/ 99 h 199"/>
                <a:gd name="T94" fmla="*/ 46 w 202"/>
                <a:gd name="T95" fmla="*/ 115 h 199"/>
                <a:gd name="T96" fmla="*/ 31 w 202"/>
                <a:gd name="T97" fmla="*/ 117 h 199"/>
                <a:gd name="T98" fmla="*/ 31 w 202"/>
                <a:gd name="T99" fmla="*/ 55 h 199"/>
                <a:gd name="T100" fmla="*/ 34 w 202"/>
                <a:gd name="T101" fmla="*/ 53 h 199"/>
                <a:gd name="T102" fmla="*/ 95 w 202"/>
                <a:gd name="T103" fmla="*/ 0 h 199"/>
                <a:gd name="T104" fmla="*/ 133 w 202"/>
                <a:gd name="T105" fmla="*/ 28 h 199"/>
                <a:gd name="T106" fmla="*/ 163 w 202"/>
                <a:gd name="T107" fmla="*/ 4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99">
                  <a:moveTo>
                    <a:pt x="52" y="157"/>
                  </a:moveTo>
                  <a:cubicBezTo>
                    <a:pt x="52" y="160"/>
                    <a:pt x="55" y="162"/>
                    <a:pt x="58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7" y="162"/>
                    <a:pt x="150" y="160"/>
                    <a:pt x="150" y="157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0" y="141"/>
                    <a:pt x="147" y="139"/>
                    <a:pt x="144" y="139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55" y="139"/>
                    <a:pt x="52" y="141"/>
                    <a:pt x="52" y="144"/>
                  </a:cubicBezTo>
                  <a:lnTo>
                    <a:pt x="52" y="157"/>
                  </a:lnTo>
                  <a:close/>
                  <a:moveTo>
                    <a:pt x="76" y="147"/>
                  </a:moveTo>
                  <a:cubicBezTo>
                    <a:pt x="79" y="147"/>
                    <a:pt x="80" y="148"/>
                    <a:pt x="80" y="151"/>
                  </a:cubicBezTo>
                  <a:cubicBezTo>
                    <a:pt x="80" y="153"/>
                    <a:pt x="79" y="155"/>
                    <a:pt x="76" y="155"/>
                  </a:cubicBezTo>
                  <a:cubicBezTo>
                    <a:pt x="74" y="155"/>
                    <a:pt x="72" y="153"/>
                    <a:pt x="72" y="151"/>
                  </a:cubicBezTo>
                  <a:cubicBezTo>
                    <a:pt x="72" y="148"/>
                    <a:pt x="74" y="147"/>
                    <a:pt x="76" y="147"/>
                  </a:cubicBezTo>
                  <a:close/>
                  <a:moveTo>
                    <a:pt x="62" y="147"/>
                  </a:moveTo>
                  <a:cubicBezTo>
                    <a:pt x="65" y="147"/>
                    <a:pt x="66" y="148"/>
                    <a:pt x="66" y="151"/>
                  </a:cubicBezTo>
                  <a:cubicBezTo>
                    <a:pt x="66" y="153"/>
                    <a:pt x="65" y="155"/>
                    <a:pt x="62" y="155"/>
                  </a:cubicBezTo>
                  <a:cubicBezTo>
                    <a:pt x="60" y="155"/>
                    <a:pt x="58" y="153"/>
                    <a:pt x="58" y="151"/>
                  </a:cubicBezTo>
                  <a:cubicBezTo>
                    <a:pt x="58" y="148"/>
                    <a:pt x="60" y="147"/>
                    <a:pt x="62" y="147"/>
                  </a:cubicBezTo>
                  <a:close/>
                  <a:moveTo>
                    <a:pt x="85" y="189"/>
                  </a:moveTo>
                  <a:cubicBezTo>
                    <a:pt x="85" y="190"/>
                    <a:pt x="85" y="192"/>
                    <a:pt x="86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61" y="195"/>
                    <a:pt x="58" y="197"/>
                    <a:pt x="55" y="197"/>
                  </a:cubicBezTo>
                  <a:cubicBezTo>
                    <a:pt x="51" y="197"/>
                    <a:pt x="47" y="193"/>
                    <a:pt x="47" y="189"/>
                  </a:cubicBezTo>
                  <a:cubicBezTo>
                    <a:pt x="47" y="185"/>
                    <a:pt x="51" y="181"/>
                    <a:pt x="55" y="181"/>
                  </a:cubicBezTo>
                  <a:cubicBezTo>
                    <a:pt x="58" y="181"/>
                    <a:pt x="61" y="183"/>
                    <a:pt x="62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5" y="187"/>
                    <a:pt x="85" y="188"/>
                    <a:pt x="85" y="189"/>
                  </a:cubicBezTo>
                  <a:close/>
                  <a:moveTo>
                    <a:pt x="52" y="128"/>
                  </a:moveTo>
                  <a:cubicBezTo>
                    <a:pt x="52" y="131"/>
                    <a:pt x="55" y="133"/>
                    <a:pt x="58" y="133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7" y="133"/>
                    <a:pt x="150" y="131"/>
                    <a:pt x="150" y="128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0" y="112"/>
                    <a:pt x="147" y="110"/>
                    <a:pt x="144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5" y="110"/>
                    <a:pt x="52" y="112"/>
                    <a:pt x="52" y="115"/>
                  </a:cubicBezTo>
                  <a:lnTo>
                    <a:pt x="52" y="128"/>
                  </a:lnTo>
                  <a:close/>
                  <a:moveTo>
                    <a:pt x="76" y="118"/>
                  </a:moveTo>
                  <a:cubicBezTo>
                    <a:pt x="79" y="118"/>
                    <a:pt x="80" y="119"/>
                    <a:pt x="80" y="122"/>
                  </a:cubicBezTo>
                  <a:cubicBezTo>
                    <a:pt x="80" y="124"/>
                    <a:pt x="79" y="126"/>
                    <a:pt x="76" y="126"/>
                  </a:cubicBezTo>
                  <a:cubicBezTo>
                    <a:pt x="74" y="126"/>
                    <a:pt x="72" y="124"/>
                    <a:pt x="72" y="122"/>
                  </a:cubicBezTo>
                  <a:cubicBezTo>
                    <a:pt x="72" y="119"/>
                    <a:pt x="74" y="118"/>
                    <a:pt x="76" y="118"/>
                  </a:cubicBezTo>
                  <a:close/>
                  <a:moveTo>
                    <a:pt x="62" y="118"/>
                  </a:moveTo>
                  <a:cubicBezTo>
                    <a:pt x="65" y="118"/>
                    <a:pt x="66" y="119"/>
                    <a:pt x="66" y="122"/>
                  </a:cubicBezTo>
                  <a:cubicBezTo>
                    <a:pt x="66" y="124"/>
                    <a:pt x="65" y="126"/>
                    <a:pt x="62" y="126"/>
                  </a:cubicBezTo>
                  <a:cubicBezTo>
                    <a:pt x="60" y="126"/>
                    <a:pt x="58" y="124"/>
                    <a:pt x="58" y="122"/>
                  </a:cubicBezTo>
                  <a:cubicBezTo>
                    <a:pt x="58" y="119"/>
                    <a:pt x="60" y="118"/>
                    <a:pt x="62" y="118"/>
                  </a:cubicBezTo>
                  <a:close/>
                  <a:moveTo>
                    <a:pt x="58" y="104"/>
                  </a:moveTo>
                  <a:cubicBezTo>
                    <a:pt x="144" y="104"/>
                    <a:pt x="144" y="104"/>
                    <a:pt x="144" y="104"/>
                  </a:cubicBezTo>
                  <a:cubicBezTo>
                    <a:pt x="147" y="104"/>
                    <a:pt x="150" y="102"/>
                    <a:pt x="150" y="99"/>
                  </a:cubicBezTo>
                  <a:cubicBezTo>
                    <a:pt x="150" y="86"/>
                    <a:pt x="150" y="86"/>
                    <a:pt x="150" y="86"/>
                  </a:cubicBezTo>
                  <a:cubicBezTo>
                    <a:pt x="150" y="83"/>
                    <a:pt x="147" y="81"/>
                    <a:pt x="144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5" y="81"/>
                    <a:pt x="52" y="83"/>
                    <a:pt x="52" y="86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102"/>
                    <a:pt x="55" y="104"/>
                    <a:pt x="58" y="104"/>
                  </a:cubicBezTo>
                  <a:close/>
                  <a:moveTo>
                    <a:pt x="76" y="89"/>
                  </a:moveTo>
                  <a:cubicBezTo>
                    <a:pt x="79" y="89"/>
                    <a:pt x="80" y="91"/>
                    <a:pt x="80" y="93"/>
                  </a:cubicBezTo>
                  <a:cubicBezTo>
                    <a:pt x="80" y="95"/>
                    <a:pt x="79" y="97"/>
                    <a:pt x="76" y="97"/>
                  </a:cubicBezTo>
                  <a:cubicBezTo>
                    <a:pt x="74" y="97"/>
                    <a:pt x="72" y="95"/>
                    <a:pt x="72" y="93"/>
                  </a:cubicBezTo>
                  <a:cubicBezTo>
                    <a:pt x="72" y="91"/>
                    <a:pt x="74" y="89"/>
                    <a:pt x="76" y="89"/>
                  </a:cubicBezTo>
                  <a:close/>
                  <a:moveTo>
                    <a:pt x="62" y="89"/>
                  </a:moveTo>
                  <a:cubicBezTo>
                    <a:pt x="65" y="89"/>
                    <a:pt x="66" y="91"/>
                    <a:pt x="66" y="93"/>
                  </a:cubicBezTo>
                  <a:cubicBezTo>
                    <a:pt x="66" y="95"/>
                    <a:pt x="65" y="97"/>
                    <a:pt x="62" y="97"/>
                  </a:cubicBezTo>
                  <a:cubicBezTo>
                    <a:pt x="60" y="97"/>
                    <a:pt x="58" y="95"/>
                    <a:pt x="58" y="93"/>
                  </a:cubicBezTo>
                  <a:cubicBezTo>
                    <a:pt x="58" y="91"/>
                    <a:pt x="60" y="89"/>
                    <a:pt x="62" y="89"/>
                  </a:cubicBezTo>
                  <a:close/>
                  <a:moveTo>
                    <a:pt x="155" y="189"/>
                  </a:moveTo>
                  <a:cubicBezTo>
                    <a:pt x="155" y="193"/>
                    <a:pt x="151" y="197"/>
                    <a:pt x="147" y="197"/>
                  </a:cubicBezTo>
                  <a:cubicBezTo>
                    <a:pt x="144" y="197"/>
                    <a:pt x="141" y="195"/>
                    <a:pt x="140" y="193"/>
                  </a:cubicBezTo>
                  <a:cubicBezTo>
                    <a:pt x="117" y="193"/>
                    <a:pt x="117" y="193"/>
                    <a:pt x="117" y="193"/>
                  </a:cubicBezTo>
                  <a:cubicBezTo>
                    <a:pt x="117" y="192"/>
                    <a:pt x="117" y="190"/>
                    <a:pt x="117" y="189"/>
                  </a:cubicBezTo>
                  <a:cubicBezTo>
                    <a:pt x="117" y="188"/>
                    <a:pt x="117" y="187"/>
                    <a:pt x="117" y="186"/>
                  </a:cubicBezTo>
                  <a:cubicBezTo>
                    <a:pt x="140" y="186"/>
                    <a:pt x="140" y="186"/>
                    <a:pt x="140" y="186"/>
                  </a:cubicBezTo>
                  <a:cubicBezTo>
                    <a:pt x="141" y="183"/>
                    <a:pt x="144" y="181"/>
                    <a:pt x="147" y="181"/>
                  </a:cubicBezTo>
                  <a:cubicBezTo>
                    <a:pt x="151" y="181"/>
                    <a:pt x="155" y="185"/>
                    <a:pt x="155" y="189"/>
                  </a:cubicBezTo>
                  <a:close/>
                  <a:moveTo>
                    <a:pt x="112" y="188"/>
                  </a:moveTo>
                  <a:cubicBezTo>
                    <a:pt x="112" y="195"/>
                    <a:pt x="107" y="199"/>
                    <a:pt x="101" y="199"/>
                  </a:cubicBezTo>
                  <a:cubicBezTo>
                    <a:pt x="95" y="199"/>
                    <a:pt x="90" y="195"/>
                    <a:pt x="90" y="188"/>
                  </a:cubicBezTo>
                  <a:cubicBezTo>
                    <a:pt x="90" y="185"/>
                    <a:pt x="92" y="181"/>
                    <a:pt x="95" y="179"/>
                  </a:cubicBezTo>
                  <a:cubicBezTo>
                    <a:pt x="95" y="168"/>
                    <a:pt x="95" y="168"/>
                    <a:pt x="95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79"/>
                    <a:pt x="107" y="179"/>
                    <a:pt x="107" y="179"/>
                  </a:cubicBezTo>
                  <a:cubicBezTo>
                    <a:pt x="110" y="181"/>
                    <a:pt x="112" y="185"/>
                    <a:pt x="112" y="188"/>
                  </a:cubicBezTo>
                  <a:close/>
                  <a:moveTo>
                    <a:pt x="202" y="79"/>
                  </a:moveTo>
                  <a:cubicBezTo>
                    <a:pt x="202" y="100"/>
                    <a:pt x="184" y="117"/>
                    <a:pt x="163" y="117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6" y="112"/>
                    <a:pt x="155" y="109"/>
                    <a:pt x="152" y="107"/>
                  </a:cubicBezTo>
                  <a:cubicBezTo>
                    <a:pt x="155" y="105"/>
                    <a:pt x="156" y="102"/>
                    <a:pt x="156" y="99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0"/>
                    <a:pt x="151" y="75"/>
                    <a:pt x="144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1" y="75"/>
                    <a:pt x="46" y="80"/>
                    <a:pt x="46" y="8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2"/>
                    <a:pt x="48" y="105"/>
                    <a:pt x="50" y="107"/>
                  </a:cubicBezTo>
                  <a:cubicBezTo>
                    <a:pt x="48" y="109"/>
                    <a:pt x="46" y="112"/>
                    <a:pt x="46" y="115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14" y="117"/>
                    <a:pt x="0" y="103"/>
                    <a:pt x="0" y="86"/>
                  </a:cubicBezTo>
                  <a:cubicBezTo>
                    <a:pt x="0" y="69"/>
                    <a:pt x="14" y="55"/>
                    <a:pt x="31" y="55"/>
                  </a:cubicBezTo>
                  <a:cubicBezTo>
                    <a:pt x="32" y="55"/>
                    <a:pt x="33" y="55"/>
                    <a:pt x="35" y="56"/>
                  </a:cubicBezTo>
                  <a:cubicBezTo>
                    <a:pt x="34" y="55"/>
                    <a:pt x="34" y="54"/>
                    <a:pt x="34" y="53"/>
                  </a:cubicBezTo>
                  <a:cubicBezTo>
                    <a:pt x="34" y="39"/>
                    <a:pt x="46" y="27"/>
                    <a:pt x="60" y="27"/>
                  </a:cubicBezTo>
                  <a:cubicBezTo>
                    <a:pt x="64" y="11"/>
                    <a:pt x="79" y="0"/>
                    <a:pt x="95" y="0"/>
                  </a:cubicBezTo>
                  <a:cubicBezTo>
                    <a:pt x="113" y="0"/>
                    <a:pt x="127" y="12"/>
                    <a:pt x="131" y="28"/>
                  </a:cubicBezTo>
                  <a:cubicBezTo>
                    <a:pt x="132" y="28"/>
                    <a:pt x="132" y="28"/>
                    <a:pt x="133" y="28"/>
                  </a:cubicBezTo>
                  <a:cubicBezTo>
                    <a:pt x="142" y="28"/>
                    <a:pt x="149" y="34"/>
                    <a:pt x="152" y="41"/>
                  </a:cubicBezTo>
                  <a:cubicBezTo>
                    <a:pt x="156" y="40"/>
                    <a:pt x="159" y="40"/>
                    <a:pt x="163" y="40"/>
                  </a:cubicBezTo>
                  <a:cubicBezTo>
                    <a:pt x="184" y="40"/>
                    <a:pt x="202" y="57"/>
                    <a:pt x="202" y="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</p:grpSp>
    </p:spTree>
    <p:extLst>
      <p:ext uri="{BB962C8B-B14F-4D97-AF65-F5344CB8AC3E}">
        <p14:creationId xmlns:p14="http://schemas.microsoft.com/office/powerpoint/2010/main" val="13530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5128830-A9B7-B74A-A22E-17C6F4D3C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Cloud-based analytics enables us to shift to a Next Best Action (NBA) paradigm, representing a transition from functional to personalized.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xmlns="" id="{5592DDD4-BDF5-FF44-B407-4D6608CF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97" y="1828800"/>
            <a:ext cx="9799605" cy="4352925"/>
          </a:xfrm>
        </p:spPr>
      </p:pic>
    </p:spTree>
    <p:extLst>
      <p:ext uri="{BB962C8B-B14F-4D97-AF65-F5344CB8AC3E}">
        <p14:creationId xmlns:p14="http://schemas.microsoft.com/office/powerpoint/2010/main" val="274753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CLOUD ACCOUNT &amp; TOOLS</a:t>
            </a:r>
          </a:p>
        </p:txBody>
      </p:sp>
    </p:spTree>
    <p:extLst>
      <p:ext uri="{BB962C8B-B14F-4D97-AF65-F5344CB8AC3E}">
        <p14:creationId xmlns:p14="http://schemas.microsoft.com/office/powerpoint/2010/main" val="147488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xmlns="" id="{7094E9A1-FF16-A440-B070-12C8691B76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12306" y="1279599"/>
          <a:ext cx="973089" cy="44049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3089">
                  <a:extLst>
                    <a:ext uri="{9D8B030D-6E8A-4147-A177-3AD203B41FA5}">
                      <a16:colId xmlns:a16="http://schemas.microsoft.com/office/drawing/2014/main" xmlns="" val="1333167495"/>
                    </a:ext>
                  </a:extLst>
                </a:gridCol>
              </a:tblGrid>
              <a:tr h="680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Goals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8974942"/>
                  </a:ext>
                </a:extLst>
              </a:tr>
              <a:tr h="842019">
                <a:tc>
                  <a:txBody>
                    <a:bodyPr/>
                    <a:lstStyle/>
                    <a:p>
                      <a:endParaRPr lang="en-US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1442527"/>
                  </a:ext>
                </a:extLst>
              </a:tr>
              <a:tr h="6802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6372550"/>
                  </a:ext>
                </a:extLst>
              </a:tr>
              <a:tr h="680221"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36256"/>
                  </a:ext>
                </a:extLst>
              </a:tr>
              <a:tr h="680221">
                <a:tc>
                  <a:txBody>
                    <a:bodyPr/>
                    <a:lstStyle/>
                    <a:p>
                      <a:pPr algn="ctr"/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1034932"/>
                  </a:ext>
                </a:extLst>
              </a:tr>
              <a:tr h="842019">
                <a:tc>
                  <a:txBody>
                    <a:bodyPr/>
                    <a:lstStyle/>
                    <a:p>
                      <a:endParaRPr lang="en-US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783762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5A3266-AEA0-F748-B53A-EC5B965B1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31875"/>
          </a:xfrm>
        </p:spPr>
        <p:txBody>
          <a:bodyPr/>
          <a:lstStyle/>
          <a:p>
            <a:r>
              <a:rPr lang="en-US"/>
              <a:t>Designated Analytics Environment – Cloud Foundations Lifecycle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AB45B5B-1419-FC46-8748-974A8F83623D}"/>
              </a:ext>
            </a:extLst>
          </p:cNvPr>
          <p:cNvSpPr/>
          <p:nvPr/>
        </p:nvSpPr>
        <p:spPr>
          <a:xfrm rot="16200000">
            <a:off x="778149" y="2154708"/>
            <a:ext cx="2610540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B97ABD7-3B5A-BC4F-85E6-9EB794D6045A}"/>
              </a:ext>
            </a:extLst>
          </p:cNvPr>
          <p:cNvSpPr/>
          <p:nvPr/>
        </p:nvSpPr>
        <p:spPr>
          <a:xfrm rot="16200000">
            <a:off x="3986130" y="2164642"/>
            <a:ext cx="2630403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260E18C-FF4C-2147-8114-A34736B7D926}"/>
              </a:ext>
            </a:extLst>
          </p:cNvPr>
          <p:cNvSpPr txBox="1"/>
          <p:nvPr/>
        </p:nvSpPr>
        <p:spPr>
          <a:xfrm>
            <a:off x="4105334" y="2423399"/>
            <a:ext cx="858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IaC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63EFCDE4-3371-5546-9B34-5D4E26701C69}"/>
              </a:ext>
            </a:extLst>
          </p:cNvPr>
          <p:cNvSpPr/>
          <p:nvPr/>
        </p:nvSpPr>
        <p:spPr>
          <a:xfrm>
            <a:off x="795776" y="4796506"/>
            <a:ext cx="2572461" cy="229250"/>
          </a:xfrm>
          <a:prstGeom prst="rect">
            <a:avLst/>
          </a:prstGeom>
          <a:solidFill>
            <a:srgbClr val="FF6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Development Account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7178C73-A492-4B41-BBC5-10B405C10FC2}"/>
              </a:ext>
            </a:extLst>
          </p:cNvPr>
          <p:cNvSpPr/>
          <p:nvPr/>
        </p:nvSpPr>
        <p:spPr>
          <a:xfrm>
            <a:off x="7597113" y="4797254"/>
            <a:ext cx="2572461" cy="23637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Meta Offc Pro Normal" panose="020B0504030101020102" pitchFamily="34" charset="0"/>
              </a:rPr>
              <a:t>Production Account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B2595F2E-C8F2-F44D-A6F9-4F3675AFB460}"/>
              </a:ext>
            </a:extLst>
          </p:cNvPr>
          <p:cNvSpPr/>
          <p:nvPr/>
        </p:nvSpPr>
        <p:spPr>
          <a:xfrm>
            <a:off x="463167" y="1279601"/>
            <a:ext cx="6297561" cy="37952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6CA785F-3549-9440-88DC-67495514B9DE}"/>
              </a:ext>
            </a:extLst>
          </p:cNvPr>
          <p:cNvSpPr/>
          <p:nvPr/>
        </p:nvSpPr>
        <p:spPr>
          <a:xfrm>
            <a:off x="7389011" y="1279599"/>
            <a:ext cx="2998465" cy="37952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41774B0D-CAA8-7D4E-85E5-529508363774}"/>
              </a:ext>
            </a:extLst>
          </p:cNvPr>
          <p:cNvSpPr/>
          <p:nvPr/>
        </p:nvSpPr>
        <p:spPr>
          <a:xfrm>
            <a:off x="6837773" y="3254559"/>
            <a:ext cx="503497" cy="11672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38B3C8-8563-4A45-82C2-1B0B0B4C7499}"/>
              </a:ext>
            </a:extLst>
          </p:cNvPr>
          <p:cNvSpPr txBox="1"/>
          <p:nvPr/>
        </p:nvSpPr>
        <p:spPr>
          <a:xfrm>
            <a:off x="811315" y="2145991"/>
            <a:ext cx="254420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070C0"/>
                </a:solidFill>
                <a:latin typeface="Meta Offc Pro Normal" panose="020B0504030101020102" pitchFamily="34" charset="0"/>
              </a:rPr>
              <a:t>Console + IaC Deploy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8AB6024-DC96-FC42-91E1-B2F4254ABF93}"/>
              </a:ext>
            </a:extLst>
          </p:cNvPr>
          <p:cNvSpPr txBox="1"/>
          <p:nvPr/>
        </p:nvSpPr>
        <p:spPr>
          <a:xfrm>
            <a:off x="11262678" y="55674"/>
            <a:ext cx="803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6000"/>
                </a:solidFill>
              </a:rPr>
              <a:t>DRAFT</a:t>
            </a: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41774B0D-CAA8-7D4E-85E5-529508363774}"/>
              </a:ext>
            </a:extLst>
          </p:cNvPr>
          <p:cNvSpPr/>
          <p:nvPr/>
        </p:nvSpPr>
        <p:spPr>
          <a:xfrm>
            <a:off x="3481233" y="3236493"/>
            <a:ext cx="503497" cy="11672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0B97ABD7-3B5A-BC4F-85E6-9EB794D6045A}"/>
              </a:ext>
            </a:extLst>
          </p:cNvPr>
          <p:cNvSpPr/>
          <p:nvPr/>
        </p:nvSpPr>
        <p:spPr>
          <a:xfrm rot="16200000">
            <a:off x="7574429" y="2164642"/>
            <a:ext cx="2630404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2447984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Self-Service Portal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63EFCDE4-3371-5546-9B34-5D4E26701C69}"/>
              </a:ext>
            </a:extLst>
          </p:cNvPr>
          <p:cNvSpPr/>
          <p:nvPr/>
        </p:nvSpPr>
        <p:spPr>
          <a:xfrm>
            <a:off x="4003388" y="4796506"/>
            <a:ext cx="2572461" cy="2292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Staging (Pre-Prod) Account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2720816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“Lullaby”/Hibernation + Reserve Instances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2720816"/>
            <a:ext cx="2356202" cy="213389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Reserve Instances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2720816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“Lullaby”/Hibernation + Reserve Instances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298650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Secure Data – w/KMS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298650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Secure Data – w/KMS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298650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Secure Data – w/KMS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945085" y="306964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Security &amp; Audit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0945085" y="359540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Right Size &amp; Optimize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945085" y="412116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Business Resiliency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0945085" y="517268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Unified Roadmap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0945085" y="201812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Streamline (Self-Service)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0945085" y="254388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Data Catalog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3247135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Application &amp; Data Replication (Resiliency)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3247135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Application &amp; Data Replication (Resiliency)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3247135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Application &amp; Data Replication (Resiliency)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6E8DE79-BC9B-FC42-92DA-1F79B3DEB384}"/>
              </a:ext>
            </a:extLst>
          </p:cNvPr>
          <p:cNvSpPr/>
          <p:nvPr/>
        </p:nvSpPr>
        <p:spPr>
          <a:xfrm>
            <a:off x="783864" y="1453582"/>
            <a:ext cx="2584373" cy="5879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200" b="1">
                <a:solidFill>
                  <a:schemeClr val="tx1"/>
                </a:solidFill>
              </a:rPr>
              <a:t>Analytics Development</a:t>
            </a:r>
          </a:p>
          <a:p>
            <a:pPr algn="ctr">
              <a:spcBef>
                <a:spcPts val="500"/>
              </a:spcBef>
              <a:defRPr/>
            </a:pPr>
            <a:r>
              <a:rPr lang="en-US" sz="1200">
                <a:solidFill>
                  <a:schemeClr val="tx1"/>
                </a:solidFill>
              </a:rPr>
              <a:t>       Infra / App Innovation, Design &amp; Development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2FCAF29E-49AF-6C40-BA0C-0605CC55D303}"/>
              </a:ext>
            </a:extLst>
          </p:cNvPr>
          <p:cNvSpPr/>
          <p:nvPr/>
        </p:nvSpPr>
        <p:spPr>
          <a:xfrm>
            <a:off x="4022609" y="1453582"/>
            <a:ext cx="2563542" cy="5879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1200" b="1">
                <a:solidFill>
                  <a:schemeClr val="tx1"/>
                </a:solidFill>
              </a:rPr>
              <a:t>Analytics Modeling</a:t>
            </a:r>
          </a:p>
          <a:p>
            <a:pPr algn="ctr">
              <a:spcBef>
                <a:spcPts val="400"/>
              </a:spcBef>
              <a:defRPr/>
            </a:pPr>
            <a:r>
              <a:rPr lang="en-US" sz="1200">
                <a:solidFill>
                  <a:schemeClr val="tx1"/>
                </a:solidFill>
              </a:rPr>
              <a:t>           Data science work, model research, testing, data analyses</a:t>
            </a:r>
          </a:p>
          <a:p>
            <a:pPr algn="ctr">
              <a:defRPr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D496ADA-FEF5-6447-A0A5-6CA8E7EE9527}"/>
              </a:ext>
            </a:extLst>
          </p:cNvPr>
          <p:cNvSpPr/>
          <p:nvPr/>
        </p:nvSpPr>
        <p:spPr>
          <a:xfrm>
            <a:off x="7595954" y="1453582"/>
            <a:ext cx="2578495" cy="5879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1200" b="1">
                <a:solidFill>
                  <a:schemeClr val="tx1"/>
                </a:solidFill>
              </a:rPr>
              <a:t>Analytics Deployment</a:t>
            </a:r>
          </a:p>
          <a:p>
            <a:pPr algn="ctr">
              <a:spcBef>
                <a:spcPts val="300"/>
              </a:spcBef>
              <a:defRPr/>
            </a:pPr>
            <a:r>
              <a:rPr lang="en-US" sz="1200">
                <a:solidFill>
                  <a:schemeClr val="tx1"/>
                </a:solidFill>
              </a:rPr>
              <a:t>             Model deployment, regulatory (SoX, etc..) solutions</a:t>
            </a:r>
          </a:p>
          <a:p>
            <a:pPr algn="ctr">
              <a:defRPr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2" name="Up-Down Arrow 91">
            <a:extLst>
              <a:ext uri="{FF2B5EF4-FFF2-40B4-BE49-F238E27FC236}">
                <a16:creationId xmlns:a16="http://schemas.microsoft.com/office/drawing/2014/main" xmlns="" id="{A74E4CDB-E25E-3D48-A01C-877613E7EF12}"/>
              </a:ext>
            </a:extLst>
          </p:cNvPr>
          <p:cNvSpPr/>
          <p:nvPr/>
        </p:nvSpPr>
        <p:spPr>
          <a:xfrm>
            <a:off x="8733505" y="5083972"/>
            <a:ext cx="323850" cy="1022352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Up-Down Arrow 93">
            <a:extLst>
              <a:ext uri="{FF2B5EF4-FFF2-40B4-BE49-F238E27FC236}">
                <a16:creationId xmlns:a16="http://schemas.microsoft.com/office/drawing/2014/main" xmlns="" id="{0DFACCF5-EAC5-2849-94B4-78417312E24B}"/>
              </a:ext>
            </a:extLst>
          </p:cNvPr>
          <p:cNvSpPr/>
          <p:nvPr/>
        </p:nvSpPr>
        <p:spPr>
          <a:xfrm>
            <a:off x="5132505" y="5083972"/>
            <a:ext cx="323850" cy="1022352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5" name="Up-Down Arrow 94">
            <a:extLst>
              <a:ext uri="{FF2B5EF4-FFF2-40B4-BE49-F238E27FC236}">
                <a16:creationId xmlns:a16="http://schemas.microsoft.com/office/drawing/2014/main" xmlns="" id="{86687850-5C68-014D-B84B-65BB1A2DF8F3}"/>
              </a:ext>
            </a:extLst>
          </p:cNvPr>
          <p:cNvSpPr/>
          <p:nvPr/>
        </p:nvSpPr>
        <p:spPr>
          <a:xfrm>
            <a:off x="1920081" y="5083972"/>
            <a:ext cx="323850" cy="1022352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Slide Number Placeholder 3">
            <a:extLst>
              <a:ext uri="{FF2B5EF4-FFF2-40B4-BE49-F238E27FC236}">
                <a16:creationId xmlns:a16="http://schemas.microsoft.com/office/drawing/2014/main" xmlns="" id="{B4F01424-C931-BE4D-914D-D74DC980E49B}"/>
              </a:ext>
            </a:extLst>
          </p:cNvPr>
          <p:cNvSpPr txBox="1">
            <a:spLocks/>
          </p:cNvSpPr>
          <p:nvPr/>
        </p:nvSpPr>
        <p:spPr>
          <a:xfrm>
            <a:off x="9410420" y="8982075"/>
            <a:ext cx="381000" cy="228600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Times New Roman" panose="02020603050405020304" pitchFamily="18" charset="0"/>
              <a:buChar char="–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▪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Times New Roman" panose="02020603050405020304" pitchFamily="18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ú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ú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ú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ú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ú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EA1A1AE-467E-1342-AFA5-BF626AA8AC4B}" type="slidenum">
              <a:rPr lang="en-US" altLang="en-US" sz="800" smtClean="0">
                <a:solidFill>
                  <a:srgbClr val="99999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800">
              <a:solidFill>
                <a:srgbClr val="999999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818B2ECF-2458-EB43-9E08-BE9FB4D0E1B2}"/>
              </a:ext>
            </a:extLst>
          </p:cNvPr>
          <p:cNvSpPr/>
          <p:nvPr/>
        </p:nvSpPr>
        <p:spPr>
          <a:xfrm>
            <a:off x="463166" y="5551297"/>
            <a:ext cx="9924309" cy="3369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4B0A4A97-A0CF-7646-B2C4-6F8E8F5C32C1}"/>
              </a:ext>
            </a:extLst>
          </p:cNvPr>
          <p:cNvSpPr txBox="1"/>
          <p:nvPr/>
        </p:nvSpPr>
        <p:spPr>
          <a:xfrm>
            <a:off x="2809582" y="5590764"/>
            <a:ext cx="142128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Universal Access Layer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732BF16D-DA07-DC43-95C0-4D084BB1EC46}"/>
              </a:ext>
            </a:extLst>
          </p:cNvPr>
          <p:cNvSpPr txBox="1"/>
          <p:nvPr/>
        </p:nvSpPr>
        <p:spPr>
          <a:xfrm>
            <a:off x="4505240" y="5590764"/>
            <a:ext cx="165145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Infrastructure as Code (IaC)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7D52726F-EF7F-764C-AA43-43873BE79EF6}"/>
              </a:ext>
            </a:extLst>
          </p:cNvPr>
          <p:cNvSpPr txBox="1"/>
          <p:nvPr/>
        </p:nvSpPr>
        <p:spPr>
          <a:xfrm>
            <a:off x="8356900" y="5590764"/>
            <a:ext cx="1470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err="1">
                <a:solidFill>
                  <a:schemeClr val="bg1">
                    <a:lumMod val="50000"/>
                  </a:schemeClr>
                </a:solidFill>
              </a:rPr>
              <a:t>Alation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 Data Catalog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5D14A43B-386E-B445-8EF5-C457CB5ADAAD}"/>
              </a:ext>
            </a:extLst>
          </p:cNvPr>
          <p:cNvSpPr/>
          <p:nvPr/>
        </p:nvSpPr>
        <p:spPr>
          <a:xfrm>
            <a:off x="463167" y="5298429"/>
            <a:ext cx="9924309" cy="2201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C01E7F9F-21E3-854D-9465-D90A5D0C5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425" y="5303185"/>
            <a:ext cx="220149" cy="22014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8E6AAC48-E298-1D44-B710-814DA60F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9" y="5564195"/>
            <a:ext cx="320222" cy="306253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xmlns="" id="{55346686-91B9-8340-BFCE-6C2013B51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4" y="1453582"/>
            <a:ext cx="312101" cy="595593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927A3B17-B09F-FD4F-A056-F2CF99ABF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609" y="1453582"/>
            <a:ext cx="468373" cy="46837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xmlns="" id="{B243D3FA-371B-CE42-984E-4B60FCF9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954" y="1441475"/>
            <a:ext cx="508870" cy="508870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E14141B1-D281-5F4D-B559-4977746D4199}"/>
              </a:ext>
            </a:extLst>
          </p:cNvPr>
          <p:cNvSpPr/>
          <p:nvPr/>
        </p:nvSpPr>
        <p:spPr bwMode="auto">
          <a:xfrm>
            <a:off x="457201" y="6100511"/>
            <a:ext cx="9930276" cy="401949"/>
          </a:xfrm>
          <a:prstGeom prst="rect">
            <a:avLst/>
          </a:prstGeom>
          <a:solidFill>
            <a:srgbClr val="1D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>
              <a:defRPr/>
            </a:pPr>
            <a:r>
              <a:rPr lang="en-US" sz="1100"/>
              <a:t>Production Data</a:t>
            </a:r>
          </a:p>
          <a:p>
            <a:pPr algn="ctr">
              <a:defRPr/>
            </a:pPr>
            <a:r>
              <a:rPr lang="en-US" sz="1100"/>
              <a:t>(S3, Snowflake, etc.)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350015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Monolith &amp; Micro-Service Containers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350015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Monolith &amp; Micro-Service Containers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3500150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Monolith &amp; Micro-Service Containers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0945085" y="464692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Technology Refresh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375900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Vault Integration – Batch Job Role Access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375900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Vault Integration – Batch Job Role Access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0955862" y="1492364"/>
            <a:ext cx="906673" cy="4302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Business Growth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B0A4A97-A0CF-7646-B2C4-6F8E8F5C32C1}"/>
              </a:ext>
            </a:extLst>
          </p:cNvPr>
          <p:cNvSpPr txBox="1"/>
          <p:nvPr/>
        </p:nvSpPr>
        <p:spPr>
          <a:xfrm>
            <a:off x="1486284" y="5590764"/>
            <a:ext cx="104892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JIRA – Agile </a:t>
            </a:r>
            <a:r>
              <a:rPr lang="en-US" sz="1000" b="1" err="1">
                <a:solidFill>
                  <a:schemeClr val="bg1">
                    <a:lumMod val="50000"/>
                  </a:schemeClr>
                </a:solidFill>
              </a:rPr>
              <a:t>PjM</a:t>
            </a:r>
            <a:endParaRPr 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C38B3C8-8563-4A45-82C2-1B0B0B4C7499}"/>
              </a:ext>
            </a:extLst>
          </p:cNvPr>
          <p:cNvSpPr txBox="1"/>
          <p:nvPr/>
        </p:nvSpPr>
        <p:spPr>
          <a:xfrm>
            <a:off x="4025087" y="2145991"/>
            <a:ext cx="254420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070C0"/>
                </a:solidFill>
                <a:latin typeface="Meta Offc Pro Normal" panose="020B0504030101020102" pitchFamily="34" charset="0"/>
              </a:rPr>
              <a:t>IaC Deploy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C38B3C8-8563-4A45-82C2-1B0B0B4C7499}"/>
              </a:ext>
            </a:extLst>
          </p:cNvPr>
          <p:cNvSpPr txBox="1"/>
          <p:nvPr/>
        </p:nvSpPr>
        <p:spPr>
          <a:xfrm>
            <a:off x="7616163" y="2145991"/>
            <a:ext cx="254420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070C0"/>
                </a:solidFill>
                <a:latin typeface="Meta Offc Pro Normal" panose="020B0504030101020102" pitchFamily="34" charset="0"/>
              </a:rPr>
              <a:t>Pipeline Deploy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32BF16D-DA07-DC43-95C0-4D084BB1EC46}"/>
              </a:ext>
            </a:extLst>
          </p:cNvPr>
          <p:cNvSpPr txBox="1"/>
          <p:nvPr/>
        </p:nvSpPr>
        <p:spPr>
          <a:xfrm>
            <a:off x="6431069" y="5590764"/>
            <a:ext cx="165145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Sensitive Data Scans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2447984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Blue-Green Deployments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2447984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Release Management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375900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Vault Integration – Batch Job Role Access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4B0A4A97-A0CF-7646-B2C4-6F8E8F5C32C1}"/>
              </a:ext>
            </a:extLst>
          </p:cNvPr>
          <p:cNvSpPr txBox="1"/>
          <p:nvPr/>
        </p:nvSpPr>
        <p:spPr>
          <a:xfrm>
            <a:off x="2353744" y="5337520"/>
            <a:ext cx="2460989" cy="1538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Information Security Policies &amp; Standards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4B0A4A97-A0CF-7646-B2C4-6F8E8F5C32C1}"/>
              </a:ext>
            </a:extLst>
          </p:cNvPr>
          <p:cNvSpPr txBox="1"/>
          <p:nvPr/>
        </p:nvSpPr>
        <p:spPr>
          <a:xfrm>
            <a:off x="5638720" y="5337520"/>
            <a:ext cx="3300809" cy="1538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Warden – Cybersecurity Monitoring and Remediation Tool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401046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Role Based Access &amp;  Audit Trail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401046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Role Based Access &amp;  Audit Trail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4010467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Role Based Access &amp;  Audit Trail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4263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Workload Schedule Automation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4263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Workload Schedule Automation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4263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Workload Schedule Automation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873905" y="4509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Standard Logging &amp; Alerting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4105334" y="4509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Standard Logging &amp; Alerting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24DC513-9171-D34F-B54A-EDD0B727513C}"/>
              </a:ext>
            </a:extLst>
          </p:cNvPr>
          <p:cNvSpPr/>
          <p:nvPr/>
        </p:nvSpPr>
        <p:spPr>
          <a:xfrm>
            <a:off x="7678089" y="4509663"/>
            <a:ext cx="2356202" cy="215960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Standard Logging &amp; Alerting</a:t>
            </a:r>
          </a:p>
        </p:txBody>
      </p:sp>
    </p:spTree>
    <p:extLst>
      <p:ext uri="{BB962C8B-B14F-4D97-AF65-F5344CB8AC3E}">
        <p14:creationId xmlns:p14="http://schemas.microsoft.com/office/powerpoint/2010/main" val="19313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PLATFORM ROADMAP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9A547544-560D-004C-A672-4F0C378B6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3886202"/>
            <a:ext cx="12191999" cy="914400"/>
          </a:xfrm>
        </p:spPr>
        <p:txBody>
          <a:bodyPr/>
          <a:lstStyle/>
          <a:p>
            <a:r>
              <a:rPr lang="en-US"/>
              <a:t>2018 - 2020</a:t>
            </a:r>
          </a:p>
        </p:txBody>
      </p:sp>
    </p:spTree>
    <p:extLst>
      <p:ext uri="{BB962C8B-B14F-4D97-AF65-F5344CB8AC3E}">
        <p14:creationId xmlns:p14="http://schemas.microsoft.com/office/powerpoint/2010/main" val="306271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A4BD7C-9EE6-5343-8C5C-7A5035348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Cloud Monitoring Infrastructure and Custom Application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CEEC6A-852E-204B-A383-F9BCA4A3CA3F}"/>
              </a:ext>
            </a:extLst>
          </p:cNvPr>
          <p:cNvSpPr txBox="1"/>
          <p:nvPr/>
        </p:nvSpPr>
        <p:spPr>
          <a:xfrm>
            <a:off x="2143043" y="4966518"/>
            <a:ext cx="1183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Provisioned dataset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3A08B58-1DC9-2648-ADC1-ABD61AC909C6}"/>
              </a:ext>
            </a:extLst>
          </p:cNvPr>
          <p:cNvSpPr txBox="1"/>
          <p:nvPr/>
        </p:nvSpPr>
        <p:spPr>
          <a:xfrm>
            <a:off x="3561166" y="6109638"/>
            <a:ext cx="5165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474747"/>
                </a:solidFill>
                <a:latin typeface="Meta Offc Pro Normal" panose="020B0504030101020102" pitchFamily="34" charset="0"/>
              </a:rPr>
              <a:t>Extending L&amp;A Pipeline for Custom Alerts and Service Now Integration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5508B4F-96A9-5E41-9A6F-FC1A30BD70D9}"/>
              </a:ext>
            </a:extLst>
          </p:cNvPr>
          <p:cNvSpPr txBox="1"/>
          <p:nvPr/>
        </p:nvSpPr>
        <p:spPr>
          <a:xfrm>
            <a:off x="457200" y="1209506"/>
            <a:ext cx="367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474747"/>
                </a:solidFill>
                <a:latin typeface="Meta Offc Pro Normal" panose="020B0504030101020102" pitchFamily="34" charset="0"/>
              </a:rPr>
              <a:t>Logging &amp; Alerting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6" y="1655931"/>
            <a:ext cx="9447212" cy="36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24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A4BD7C-9EE6-5343-8C5C-7A5035348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11277600" cy="465667"/>
          </a:xfrm>
        </p:spPr>
        <p:txBody>
          <a:bodyPr/>
          <a:lstStyle/>
          <a:p>
            <a:r>
              <a:rPr lang="en-US"/>
              <a:t>JIRA on AWS for Enterprise Use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3A08B58-1DC9-2648-ADC1-ABD61AC909C6}"/>
              </a:ext>
            </a:extLst>
          </p:cNvPr>
          <p:cNvSpPr txBox="1"/>
          <p:nvPr/>
        </p:nvSpPr>
        <p:spPr>
          <a:xfrm>
            <a:off x="3561166" y="6109638"/>
            <a:ext cx="3160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474747"/>
                </a:solidFill>
                <a:latin typeface="Meta Offc Pro Normal" panose="020B0504030101020102" pitchFamily="34" charset="0"/>
              </a:rPr>
              <a:t>JIRA on AWS Active/Passive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7" y="1151467"/>
            <a:ext cx="10058400" cy="4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600"/>
              <a:t>CLOUD DATA PRODUCTS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9A6ABACF-6E4A-2F4C-B06E-151EC1CEE5E0}"/>
              </a:ext>
            </a:extLst>
          </p:cNvPr>
          <p:cNvSpPr txBox="1">
            <a:spLocks/>
          </p:cNvSpPr>
          <p:nvPr/>
        </p:nvSpPr>
        <p:spPr>
          <a:xfrm>
            <a:off x="1" y="3586112"/>
            <a:ext cx="121919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None/>
              <a:defRPr sz="8000" b="0" i="0" kern="1200">
                <a:solidFill>
                  <a:schemeClr val="bg1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UNIVERSAL DATA LOADER</a:t>
            </a:r>
          </a:p>
          <a:p>
            <a:r>
              <a:rPr lang="en-US" sz="4000"/>
              <a:t>CLOUD DATA PATTERNS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C44A90A-692F-F242-8932-E239C869F658}"/>
              </a:ext>
            </a:extLst>
          </p:cNvPr>
          <p:cNvSpPr txBox="1"/>
          <p:nvPr/>
        </p:nvSpPr>
        <p:spPr>
          <a:xfrm>
            <a:off x="8494842" y="6027003"/>
            <a:ext cx="3778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OWNER : BRENT DEMAR</a:t>
            </a:r>
          </a:p>
          <a:p>
            <a:r>
              <a:rPr lang="en-US" sz="2400">
                <a:solidFill>
                  <a:schemeClr val="bg1"/>
                </a:solidFill>
              </a:rPr>
              <a:t>	    WILLIAM CLEMENS</a:t>
            </a:r>
          </a:p>
        </p:txBody>
      </p:sp>
    </p:spTree>
    <p:extLst>
      <p:ext uri="{BB962C8B-B14F-4D97-AF65-F5344CB8AC3E}">
        <p14:creationId xmlns:p14="http://schemas.microsoft.com/office/powerpoint/2010/main" val="31069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xmlns="" id="{050D46FC-D7C4-A746-A2AA-E864237EE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27389"/>
              </p:ext>
            </p:extLst>
          </p:nvPr>
        </p:nvGraphicFramePr>
        <p:xfrm>
          <a:off x="1585455" y="4944849"/>
          <a:ext cx="5081396" cy="17694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7947">
                  <a:extLst>
                    <a:ext uri="{9D8B030D-6E8A-4147-A177-3AD203B41FA5}">
                      <a16:colId xmlns:a16="http://schemas.microsoft.com/office/drawing/2014/main" xmlns="" val="1686321767"/>
                    </a:ext>
                  </a:extLst>
                </a:gridCol>
                <a:gridCol w="793019">
                  <a:extLst>
                    <a:ext uri="{9D8B030D-6E8A-4147-A177-3AD203B41FA5}">
                      <a16:colId xmlns:a16="http://schemas.microsoft.com/office/drawing/2014/main" xmlns="" val="807208826"/>
                    </a:ext>
                  </a:extLst>
                </a:gridCol>
                <a:gridCol w="2597544">
                  <a:extLst>
                    <a:ext uri="{9D8B030D-6E8A-4147-A177-3AD203B41FA5}">
                      <a16:colId xmlns:a16="http://schemas.microsoft.com/office/drawing/2014/main" xmlns="" val="3026008819"/>
                    </a:ext>
                  </a:extLst>
                </a:gridCol>
                <a:gridCol w="1042886">
                  <a:extLst>
                    <a:ext uri="{9D8B030D-6E8A-4147-A177-3AD203B41FA5}">
                      <a16:colId xmlns:a16="http://schemas.microsoft.com/office/drawing/2014/main" xmlns="" val="3633614856"/>
                    </a:ext>
                  </a:extLst>
                </a:gridCol>
              </a:tblGrid>
              <a:tr h="207331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</a:rPr>
                        <a:t>Patterns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Timeframe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Description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0581766"/>
                  </a:ext>
                </a:extLst>
              </a:tr>
              <a:tr h="30176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Oct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On-</a:t>
                      </a:r>
                      <a:r>
                        <a:rPr lang="en-US" sz="1000" b="0" err="1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prem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 ETL to S3 batch pattern – Backfills &amp; Ongoing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404848"/>
                  </a:ext>
                </a:extLst>
              </a:tr>
              <a:tr h="237709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Dec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S3 to Snowflake load patterns – Backfills &amp; Ongoing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On track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007121"/>
                  </a:ext>
                </a:extLst>
              </a:tr>
              <a:tr h="33691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Dec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Hadoop / ORC to S3 using Spark on Cloud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765501"/>
                  </a:ext>
                </a:extLst>
              </a:tr>
              <a:tr h="33691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Dec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Facebook API to S3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5474510"/>
                  </a:ext>
                </a:extLst>
              </a:tr>
            </a:tbl>
          </a:graphicData>
        </a:graphic>
      </p:graphicFrame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28FC6DF5-14A6-0749-B061-867262A45706}"/>
              </a:ext>
            </a:extLst>
          </p:cNvPr>
          <p:cNvSpPr/>
          <p:nvPr/>
        </p:nvSpPr>
        <p:spPr>
          <a:xfrm>
            <a:off x="1858773" y="5286109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6F61821E-0D28-C447-B003-796AF839FF12}"/>
              </a:ext>
            </a:extLst>
          </p:cNvPr>
          <p:cNvSpPr/>
          <p:nvPr/>
        </p:nvSpPr>
        <p:spPr>
          <a:xfrm>
            <a:off x="1858768" y="5697030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2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B5F27AEF-5AD4-CC4C-8793-381AED87DCEE}"/>
              </a:ext>
            </a:extLst>
          </p:cNvPr>
          <p:cNvSpPr/>
          <p:nvPr/>
        </p:nvSpPr>
        <p:spPr>
          <a:xfrm>
            <a:off x="1858769" y="6042181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8AB6024-DC96-FC42-91E1-B2F4254ABF93}"/>
              </a:ext>
            </a:extLst>
          </p:cNvPr>
          <p:cNvSpPr txBox="1"/>
          <p:nvPr/>
        </p:nvSpPr>
        <p:spPr>
          <a:xfrm>
            <a:off x="11094165" y="763350"/>
            <a:ext cx="803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6000"/>
                </a:solidFill>
              </a:rPr>
              <a:t>DRAFT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xmlns="" id="{B6600E74-0980-AB46-8605-BBFD0A28C2C2}"/>
              </a:ext>
            </a:extLst>
          </p:cNvPr>
          <p:cNvSpPr txBox="1">
            <a:spLocks/>
          </p:cNvSpPr>
          <p:nvPr/>
        </p:nvSpPr>
        <p:spPr>
          <a:xfrm>
            <a:off x="457200" y="766624"/>
            <a:ext cx="11277600" cy="91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600"/>
              </a:spcBef>
              <a:buClr>
                <a:srgbClr val="00548A"/>
              </a:buClr>
              <a:buFont typeface="Wingdings" pitchFamily="2" charset="2"/>
              <a:buNone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movement patterns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2529C8EB-E298-6F45-A5E7-C2D8D1707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95" y="2643348"/>
            <a:ext cx="606878" cy="62935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2B1BFF0B-DA90-F640-A196-D0EC2C6E74FD}"/>
              </a:ext>
            </a:extLst>
          </p:cNvPr>
          <p:cNvSpPr/>
          <p:nvPr/>
        </p:nvSpPr>
        <p:spPr>
          <a:xfrm>
            <a:off x="1657827" y="3638329"/>
            <a:ext cx="1081512" cy="663924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Streaming data sources</a:t>
            </a:r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xmlns="" id="{99731C3D-9C5B-BD4B-8F6B-94AA55F706C9}"/>
              </a:ext>
            </a:extLst>
          </p:cNvPr>
          <p:cNvSpPr/>
          <p:nvPr/>
        </p:nvSpPr>
        <p:spPr>
          <a:xfrm rot="5400000">
            <a:off x="4116570" y="3377431"/>
            <a:ext cx="434772" cy="1167131"/>
          </a:xfrm>
          <a:prstGeom prst="can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>
              <a:latin typeface="Meta Offc Pro Normal" panose="020B050403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27C978-01D0-D04F-91EA-415EAD0D202B}"/>
              </a:ext>
            </a:extLst>
          </p:cNvPr>
          <p:cNvSpPr txBox="1"/>
          <p:nvPr/>
        </p:nvSpPr>
        <p:spPr>
          <a:xfrm>
            <a:off x="3750390" y="3830191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eta Offc Pro Normal" panose="020B0504030101020102" pitchFamily="34" charset="0"/>
              </a:rPr>
              <a:t>Kafka event bus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CEBE687-3AFE-244C-9B8A-0C762E2986C7}"/>
              </a:ext>
            </a:extLst>
          </p:cNvPr>
          <p:cNvSpPr/>
          <p:nvPr/>
        </p:nvSpPr>
        <p:spPr>
          <a:xfrm>
            <a:off x="1585456" y="1651041"/>
            <a:ext cx="2595154" cy="88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D2B0CCD-557B-3748-9B06-0859ABF34499}"/>
              </a:ext>
            </a:extLst>
          </p:cNvPr>
          <p:cNvSpPr/>
          <p:nvPr/>
        </p:nvSpPr>
        <p:spPr>
          <a:xfrm>
            <a:off x="1686814" y="1928254"/>
            <a:ext cx="1081512" cy="519235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bg1"/>
                </a:solidFill>
                <a:latin typeface="Meta Offc Pro Normal" panose="020B0504030101020102" pitchFamily="34" charset="0"/>
              </a:rPr>
              <a:t>AbInitio</a:t>
            </a:r>
            <a:endParaRPr lang="en-US" sz="1200">
              <a:solidFill>
                <a:schemeClr val="bg1"/>
              </a:solidFill>
              <a:latin typeface="Meta Offc Pro Normal" panose="020B0504030101020102" pitchFamily="34" charset="0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ETL grid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1B75F1E4-CF96-0A43-8A47-8AD0D66F468E}"/>
              </a:ext>
            </a:extLst>
          </p:cNvPr>
          <p:cNvSpPr/>
          <p:nvPr/>
        </p:nvSpPr>
        <p:spPr>
          <a:xfrm>
            <a:off x="3083540" y="1928254"/>
            <a:ext cx="982273" cy="519235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Datahub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1AEC0B5-3B60-FB46-A8AB-D3E7C64A4B8E}"/>
              </a:ext>
            </a:extLst>
          </p:cNvPr>
          <p:cNvSpPr txBox="1"/>
          <p:nvPr/>
        </p:nvSpPr>
        <p:spPr>
          <a:xfrm>
            <a:off x="2275686" y="1658758"/>
            <a:ext cx="1214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eta Offc Pro Normal" panose="020B0504030101020102" pitchFamily="34" charset="0"/>
              </a:rPr>
              <a:t>On-premise ETL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xmlns="" id="{78E2F97A-FF40-7141-A65E-74E024FD4280}"/>
              </a:ext>
            </a:extLst>
          </p:cNvPr>
          <p:cNvCxnSpPr>
            <a:cxnSpLocks/>
            <a:stCxn id="13" idx="2"/>
            <a:endCxn id="119" idx="1"/>
          </p:cNvCxnSpPr>
          <p:nvPr/>
        </p:nvCxnSpPr>
        <p:spPr>
          <a:xfrm rot="16200000" flipH="1">
            <a:off x="4067833" y="1349270"/>
            <a:ext cx="431944" cy="2801545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43C1A86-508F-564D-B17A-59494423C8FC}"/>
              </a:ext>
            </a:extLst>
          </p:cNvPr>
          <p:cNvCxnSpPr>
            <a:cxnSpLocks/>
            <a:stCxn id="84" idx="3"/>
            <a:endCxn id="11" idx="1"/>
          </p:cNvCxnSpPr>
          <p:nvPr/>
        </p:nvCxnSpPr>
        <p:spPr>
          <a:xfrm flipV="1">
            <a:off x="2739339" y="3960996"/>
            <a:ext cx="1011051" cy="929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23F8981-9A03-1B47-A677-570C82110452}"/>
              </a:ext>
            </a:extLst>
          </p:cNvPr>
          <p:cNvSpPr txBox="1"/>
          <p:nvPr/>
        </p:nvSpPr>
        <p:spPr>
          <a:xfrm>
            <a:off x="7008155" y="3212378"/>
            <a:ext cx="127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Enterprise </a:t>
            </a:r>
          </a:p>
          <a:p>
            <a:pPr algn="ctr"/>
            <a:r>
              <a:rPr lang="en-US" sz="1000"/>
              <a:t>S3 Data Lake (AVRO)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FC8A02C1-50EA-704F-B560-D01F2D6670D3}"/>
              </a:ext>
            </a:extLst>
          </p:cNvPr>
          <p:cNvSpPr txBox="1"/>
          <p:nvPr/>
        </p:nvSpPr>
        <p:spPr>
          <a:xfrm>
            <a:off x="8615534" y="4098417"/>
            <a:ext cx="12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External data landing S3 bucket (Neustar)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341CEEE1-DA1F-E144-83DC-2658AE776000}"/>
              </a:ext>
            </a:extLst>
          </p:cNvPr>
          <p:cNvSpPr/>
          <p:nvPr/>
        </p:nvSpPr>
        <p:spPr>
          <a:xfrm>
            <a:off x="7017626" y="3638329"/>
            <a:ext cx="982273" cy="645334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Cloud ETL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(Spark)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75B2B143-BDA4-B042-9B9F-CDE0C134B492}"/>
              </a:ext>
            </a:extLst>
          </p:cNvPr>
          <p:cNvCxnSpPr>
            <a:cxnSpLocks/>
            <a:stCxn id="101" idx="1"/>
          </p:cNvCxnSpPr>
          <p:nvPr/>
        </p:nvCxnSpPr>
        <p:spPr>
          <a:xfrm rot="10800000">
            <a:off x="6381198" y="3283118"/>
            <a:ext cx="636429" cy="677878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B3ED5F88-3B91-1247-8D19-50FAB1E2A3D8}"/>
              </a:ext>
            </a:extLst>
          </p:cNvPr>
          <p:cNvSpPr/>
          <p:nvPr/>
        </p:nvSpPr>
        <p:spPr>
          <a:xfrm>
            <a:off x="10240034" y="2749963"/>
            <a:ext cx="1081512" cy="674954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External data sources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DEDAF174-A3E7-4541-8A73-D73B16CEB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94" y="3764038"/>
            <a:ext cx="379846" cy="393915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45271C13-7972-1745-B6C9-FB74CA18B5D8}"/>
              </a:ext>
            </a:extLst>
          </p:cNvPr>
          <p:cNvSpPr/>
          <p:nvPr/>
        </p:nvSpPr>
        <p:spPr>
          <a:xfrm>
            <a:off x="5684578" y="2643348"/>
            <a:ext cx="982273" cy="645334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Universal Data Loader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591882F7-7E80-6542-8511-3958CBD3CC19}"/>
              </a:ext>
            </a:extLst>
          </p:cNvPr>
          <p:cNvCxnSpPr>
            <a:cxnSpLocks/>
          </p:cNvCxnSpPr>
          <p:nvPr/>
        </p:nvCxnSpPr>
        <p:spPr>
          <a:xfrm flipH="1">
            <a:off x="8009325" y="3960996"/>
            <a:ext cx="10705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xmlns="" id="{63AC0F8E-9971-C848-B35C-E695BA81AC30}"/>
              </a:ext>
            </a:extLst>
          </p:cNvPr>
          <p:cNvCxnSpPr>
            <a:stCxn id="92" idx="1"/>
          </p:cNvCxnSpPr>
          <p:nvPr/>
        </p:nvCxnSpPr>
        <p:spPr>
          <a:xfrm flipV="1">
            <a:off x="4917522" y="3283118"/>
            <a:ext cx="1017452" cy="677879"/>
          </a:xfrm>
          <a:prstGeom prst="bentConnector3">
            <a:avLst>
              <a:gd name="adj1" fmla="val 10002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Freeform 33">
            <a:extLst>
              <a:ext uri="{FF2B5EF4-FFF2-40B4-BE49-F238E27FC236}">
                <a16:creationId xmlns:a16="http://schemas.microsoft.com/office/drawing/2014/main" xmlns="" id="{8E6082A6-58DB-BF49-84F4-CB4D6A5678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52149" y="2617800"/>
            <a:ext cx="687306" cy="685800"/>
          </a:xfrm>
          <a:custGeom>
            <a:avLst/>
            <a:gdLst>
              <a:gd name="T0" fmla="*/ 127 w 233"/>
              <a:gd name="T1" fmla="*/ 157 h 232"/>
              <a:gd name="T2" fmla="*/ 116 w 233"/>
              <a:gd name="T3" fmla="*/ 168 h 232"/>
              <a:gd name="T4" fmla="*/ 106 w 233"/>
              <a:gd name="T5" fmla="*/ 157 h 232"/>
              <a:gd name="T6" fmla="*/ 116 w 233"/>
              <a:gd name="T7" fmla="*/ 147 h 232"/>
              <a:gd name="T8" fmla="*/ 127 w 233"/>
              <a:gd name="T9" fmla="*/ 157 h 232"/>
              <a:gd name="T10" fmla="*/ 156 w 233"/>
              <a:gd name="T11" fmla="*/ 157 h 232"/>
              <a:gd name="T12" fmla="*/ 116 w 233"/>
              <a:gd name="T13" fmla="*/ 197 h 232"/>
              <a:gd name="T14" fmla="*/ 77 w 233"/>
              <a:gd name="T15" fmla="*/ 157 h 232"/>
              <a:gd name="T16" fmla="*/ 116 w 233"/>
              <a:gd name="T17" fmla="*/ 118 h 232"/>
              <a:gd name="T18" fmla="*/ 156 w 233"/>
              <a:gd name="T19" fmla="*/ 157 h 232"/>
              <a:gd name="T20" fmla="*/ 137 w 233"/>
              <a:gd name="T21" fmla="*/ 157 h 232"/>
              <a:gd name="T22" fmla="*/ 142 w 233"/>
              <a:gd name="T23" fmla="*/ 151 h 232"/>
              <a:gd name="T24" fmla="*/ 139 w 233"/>
              <a:gd name="T25" fmla="*/ 144 h 232"/>
              <a:gd name="T26" fmla="*/ 131 w 233"/>
              <a:gd name="T27" fmla="*/ 143 h 232"/>
              <a:gd name="T28" fmla="*/ 129 w 233"/>
              <a:gd name="T29" fmla="*/ 135 h 232"/>
              <a:gd name="T30" fmla="*/ 123 w 233"/>
              <a:gd name="T31" fmla="*/ 132 h 232"/>
              <a:gd name="T32" fmla="*/ 116 w 233"/>
              <a:gd name="T33" fmla="*/ 137 h 232"/>
              <a:gd name="T34" fmla="*/ 110 w 233"/>
              <a:gd name="T35" fmla="*/ 132 h 232"/>
              <a:gd name="T36" fmla="*/ 103 w 233"/>
              <a:gd name="T37" fmla="*/ 135 h 232"/>
              <a:gd name="T38" fmla="*/ 102 w 233"/>
              <a:gd name="T39" fmla="*/ 143 h 232"/>
              <a:gd name="T40" fmla="*/ 94 w 233"/>
              <a:gd name="T41" fmla="*/ 144 h 232"/>
              <a:gd name="T42" fmla="*/ 91 w 233"/>
              <a:gd name="T43" fmla="*/ 151 h 232"/>
              <a:gd name="T44" fmla="*/ 96 w 233"/>
              <a:gd name="T45" fmla="*/ 157 h 232"/>
              <a:gd name="T46" fmla="*/ 91 w 233"/>
              <a:gd name="T47" fmla="*/ 164 h 232"/>
              <a:gd name="T48" fmla="*/ 94 w 233"/>
              <a:gd name="T49" fmla="*/ 170 h 232"/>
              <a:gd name="T50" fmla="*/ 102 w 233"/>
              <a:gd name="T51" fmla="*/ 172 h 232"/>
              <a:gd name="T52" fmla="*/ 103 w 233"/>
              <a:gd name="T53" fmla="*/ 180 h 232"/>
              <a:gd name="T54" fmla="*/ 110 w 233"/>
              <a:gd name="T55" fmla="*/ 183 h 232"/>
              <a:gd name="T56" fmla="*/ 116 w 233"/>
              <a:gd name="T57" fmla="*/ 178 h 232"/>
              <a:gd name="T58" fmla="*/ 123 w 233"/>
              <a:gd name="T59" fmla="*/ 183 h 232"/>
              <a:gd name="T60" fmla="*/ 129 w 233"/>
              <a:gd name="T61" fmla="*/ 180 h 232"/>
              <a:gd name="T62" fmla="*/ 131 w 233"/>
              <a:gd name="T63" fmla="*/ 172 h 232"/>
              <a:gd name="T64" fmla="*/ 139 w 233"/>
              <a:gd name="T65" fmla="*/ 170 h 232"/>
              <a:gd name="T66" fmla="*/ 142 w 233"/>
              <a:gd name="T67" fmla="*/ 164 h 232"/>
              <a:gd name="T68" fmla="*/ 137 w 233"/>
              <a:gd name="T69" fmla="*/ 157 h 232"/>
              <a:gd name="T70" fmla="*/ 233 w 233"/>
              <a:gd name="T71" fmla="*/ 116 h 232"/>
              <a:gd name="T72" fmla="*/ 116 w 233"/>
              <a:gd name="T73" fmla="*/ 232 h 232"/>
              <a:gd name="T74" fmla="*/ 0 w 233"/>
              <a:gd name="T75" fmla="*/ 116 h 232"/>
              <a:gd name="T76" fmla="*/ 116 w 233"/>
              <a:gd name="T77" fmla="*/ 0 h 232"/>
              <a:gd name="T78" fmla="*/ 233 w 233"/>
              <a:gd name="T79" fmla="*/ 116 h 232"/>
              <a:gd name="T80" fmla="*/ 161 w 233"/>
              <a:gd name="T81" fmla="*/ 157 h 232"/>
              <a:gd name="T82" fmla="*/ 116 w 233"/>
              <a:gd name="T83" fmla="*/ 113 h 232"/>
              <a:gd name="T84" fmla="*/ 72 w 233"/>
              <a:gd name="T85" fmla="*/ 157 h 232"/>
              <a:gd name="T86" fmla="*/ 116 w 233"/>
              <a:gd name="T87" fmla="*/ 202 h 232"/>
              <a:gd name="T88" fmla="*/ 161 w 233"/>
              <a:gd name="T89" fmla="*/ 157 h 232"/>
              <a:gd name="T90" fmla="*/ 206 w 233"/>
              <a:gd name="T91" fmla="*/ 100 h 232"/>
              <a:gd name="T92" fmla="*/ 172 w 233"/>
              <a:gd name="T93" fmla="*/ 65 h 232"/>
              <a:gd name="T94" fmla="*/ 162 w 233"/>
              <a:gd name="T95" fmla="*/ 67 h 232"/>
              <a:gd name="T96" fmla="*/ 145 w 233"/>
              <a:gd name="T97" fmla="*/ 55 h 232"/>
              <a:gd name="T98" fmla="*/ 143 w 233"/>
              <a:gd name="T99" fmla="*/ 55 h 232"/>
              <a:gd name="T100" fmla="*/ 111 w 233"/>
              <a:gd name="T101" fmla="*/ 30 h 232"/>
              <a:gd name="T102" fmla="*/ 80 w 233"/>
              <a:gd name="T103" fmla="*/ 54 h 232"/>
              <a:gd name="T104" fmla="*/ 57 w 233"/>
              <a:gd name="T105" fmla="*/ 77 h 232"/>
              <a:gd name="T106" fmla="*/ 57 w 233"/>
              <a:gd name="T107" fmla="*/ 79 h 232"/>
              <a:gd name="T108" fmla="*/ 54 w 233"/>
              <a:gd name="T109" fmla="*/ 79 h 232"/>
              <a:gd name="T110" fmla="*/ 26 w 233"/>
              <a:gd name="T111" fmla="*/ 107 h 232"/>
              <a:gd name="T112" fmla="*/ 54 w 233"/>
              <a:gd name="T113" fmla="*/ 135 h 232"/>
              <a:gd name="T114" fmla="*/ 72 w 233"/>
              <a:gd name="T115" fmla="*/ 135 h 232"/>
              <a:gd name="T116" fmla="*/ 116 w 233"/>
              <a:gd name="T117" fmla="*/ 107 h 232"/>
              <a:gd name="T118" fmla="*/ 161 w 233"/>
              <a:gd name="T119" fmla="*/ 135 h 232"/>
              <a:gd name="T120" fmla="*/ 172 w 233"/>
              <a:gd name="T121" fmla="*/ 135 h 232"/>
              <a:gd name="T122" fmla="*/ 206 w 233"/>
              <a:gd name="T123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3" h="232">
                <a:moveTo>
                  <a:pt x="127" y="157"/>
                </a:moveTo>
                <a:cubicBezTo>
                  <a:pt x="127" y="163"/>
                  <a:pt x="122" y="168"/>
                  <a:pt x="116" y="168"/>
                </a:cubicBezTo>
                <a:cubicBezTo>
                  <a:pt x="111" y="168"/>
                  <a:pt x="106" y="163"/>
                  <a:pt x="106" y="157"/>
                </a:cubicBezTo>
                <a:cubicBezTo>
                  <a:pt x="106" y="152"/>
                  <a:pt x="111" y="147"/>
                  <a:pt x="116" y="147"/>
                </a:cubicBezTo>
                <a:cubicBezTo>
                  <a:pt x="122" y="147"/>
                  <a:pt x="127" y="152"/>
                  <a:pt x="127" y="157"/>
                </a:cubicBezTo>
                <a:close/>
                <a:moveTo>
                  <a:pt x="156" y="157"/>
                </a:moveTo>
                <a:cubicBezTo>
                  <a:pt x="156" y="179"/>
                  <a:pt x="138" y="197"/>
                  <a:pt x="116" y="197"/>
                </a:cubicBezTo>
                <a:cubicBezTo>
                  <a:pt x="95" y="197"/>
                  <a:pt x="77" y="179"/>
                  <a:pt x="77" y="157"/>
                </a:cubicBezTo>
                <a:cubicBezTo>
                  <a:pt x="77" y="136"/>
                  <a:pt x="95" y="118"/>
                  <a:pt x="116" y="118"/>
                </a:cubicBezTo>
                <a:cubicBezTo>
                  <a:pt x="138" y="118"/>
                  <a:pt x="156" y="136"/>
                  <a:pt x="156" y="157"/>
                </a:cubicBezTo>
                <a:close/>
                <a:moveTo>
                  <a:pt x="137" y="157"/>
                </a:moveTo>
                <a:cubicBezTo>
                  <a:pt x="137" y="154"/>
                  <a:pt x="139" y="152"/>
                  <a:pt x="142" y="151"/>
                </a:cubicBezTo>
                <a:cubicBezTo>
                  <a:pt x="141" y="149"/>
                  <a:pt x="140" y="146"/>
                  <a:pt x="139" y="144"/>
                </a:cubicBezTo>
                <a:cubicBezTo>
                  <a:pt x="136" y="146"/>
                  <a:pt x="133" y="145"/>
                  <a:pt x="131" y="143"/>
                </a:cubicBezTo>
                <a:cubicBezTo>
                  <a:pt x="129" y="141"/>
                  <a:pt x="128" y="138"/>
                  <a:pt x="129" y="135"/>
                </a:cubicBezTo>
                <a:cubicBezTo>
                  <a:pt x="128" y="134"/>
                  <a:pt x="125" y="133"/>
                  <a:pt x="123" y="132"/>
                </a:cubicBezTo>
                <a:cubicBezTo>
                  <a:pt x="122" y="135"/>
                  <a:pt x="120" y="137"/>
                  <a:pt x="116" y="137"/>
                </a:cubicBezTo>
                <a:cubicBezTo>
                  <a:pt x="113" y="137"/>
                  <a:pt x="111" y="135"/>
                  <a:pt x="110" y="132"/>
                </a:cubicBezTo>
                <a:cubicBezTo>
                  <a:pt x="108" y="133"/>
                  <a:pt x="105" y="134"/>
                  <a:pt x="103" y="135"/>
                </a:cubicBezTo>
                <a:cubicBezTo>
                  <a:pt x="105" y="138"/>
                  <a:pt x="104" y="141"/>
                  <a:pt x="102" y="143"/>
                </a:cubicBezTo>
                <a:cubicBezTo>
                  <a:pt x="100" y="145"/>
                  <a:pt x="97" y="146"/>
                  <a:pt x="94" y="144"/>
                </a:cubicBezTo>
                <a:cubicBezTo>
                  <a:pt x="93" y="146"/>
                  <a:pt x="92" y="149"/>
                  <a:pt x="91" y="151"/>
                </a:cubicBezTo>
                <a:cubicBezTo>
                  <a:pt x="94" y="152"/>
                  <a:pt x="96" y="154"/>
                  <a:pt x="96" y="157"/>
                </a:cubicBezTo>
                <a:cubicBezTo>
                  <a:pt x="96" y="161"/>
                  <a:pt x="94" y="163"/>
                  <a:pt x="91" y="164"/>
                </a:cubicBezTo>
                <a:cubicBezTo>
                  <a:pt x="92" y="166"/>
                  <a:pt x="93" y="169"/>
                  <a:pt x="94" y="170"/>
                </a:cubicBezTo>
                <a:cubicBezTo>
                  <a:pt x="97" y="169"/>
                  <a:pt x="100" y="170"/>
                  <a:pt x="102" y="172"/>
                </a:cubicBezTo>
                <a:cubicBezTo>
                  <a:pt x="104" y="174"/>
                  <a:pt x="105" y="177"/>
                  <a:pt x="103" y="180"/>
                </a:cubicBezTo>
                <a:cubicBezTo>
                  <a:pt x="105" y="181"/>
                  <a:pt x="108" y="182"/>
                  <a:pt x="110" y="183"/>
                </a:cubicBezTo>
                <a:cubicBezTo>
                  <a:pt x="111" y="180"/>
                  <a:pt x="113" y="178"/>
                  <a:pt x="116" y="178"/>
                </a:cubicBezTo>
                <a:cubicBezTo>
                  <a:pt x="120" y="178"/>
                  <a:pt x="122" y="180"/>
                  <a:pt x="123" y="183"/>
                </a:cubicBezTo>
                <a:cubicBezTo>
                  <a:pt x="125" y="182"/>
                  <a:pt x="128" y="181"/>
                  <a:pt x="129" y="180"/>
                </a:cubicBezTo>
                <a:cubicBezTo>
                  <a:pt x="128" y="177"/>
                  <a:pt x="129" y="174"/>
                  <a:pt x="131" y="172"/>
                </a:cubicBezTo>
                <a:cubicBezTo>
                  <a:pt x="133" y="170"/>
                  <a:pt x="136" y="169"/>
                  <a:pt x="139" y="170"/>
                </a:cubicBezTo>
                <a:cubicBezTo>
                  <a:pt x="140" y="169"/>
                  <a:pt x="141" y="166"/>
                  <a:pt x="142" y="164"/>
                </a:cubicBezTo>
                <a:cubicBezTo>
                  <a:pt x="139" y="163"/>
                  <a:pt x="137" y="161"/>
                  <a:pt x="137" y="157"/>
                </a:cubicBezTo>
                <a:close/>
                <a:moveTo>
                  <a:pt x="233" y="116"/>
                </a:moveTo>
                <a:cubicBezTo>
                  <a:pt x="233" y="180"/>
                  <a:pt x="180" y="232"/>
                  <a:pt x="116" y="232"/>
                </a:cubicBezTo>
                <a:cubicBezTo>
                  <a:pt x="53" y="232"/>
                  <a:pt x="0" y="180"/>
                  <a:pt x="0" y="116"/>
                </a:cubicBezTo>
                <a:cubicBezTo>
                  <a:pt x="0" y="52"/>
                  <a:pt x="53" y="0"/>
                  <a:pt x="116" y="0"/>
                </a:cubicBezTo>
                <a:cubicBezTo>
                  <a:pt x="180" y="0"/>
                  <a:pt x="233" y="52"/>
                  <a:pt x="233" y="116"/>
                </a:cubicBezTo>
                <a:close/>
                <a:moveTo>
                  <a:pt x="161" y="157"/>
                </a:moveTo>
                <a:cubicBezTo>
                  <a:pt x="161" y="133"/>
                  <a:pt x="141" y="113"/>
                  <a:pt x="116" y="113"/>
                </a:cubicBezTo>
                <a:cubicBezTo>
                  <a:pt x="92" y="113"/>
                  <a:pt x="72" y="133"/>
                  <a:pt x="72" y="157"/>
                </a:cubicBezTo>
                <a:cubicBezTo>
                  <a:pt x="72" y="182"/>
                  <a:pt x="92" y="202"/>
                  <a:pt x="116" y="202"/>
                </a:cubicBezTo>
                <a:cubicBezTo>
                  <a:pt x="141" y="202"/>
                  <a:pt x="161" y="182"/>
                  <a:pt x="161" y="157"/>
                </a:cubicBezTo>
                <a:close/>
                <a:moveTo>
                  <a:pt x="206" y="100"/>
                </a:moveTo>
                <a:cubicBezTo>
                  <a:pt x="206" y="81"/>
                  <a:pt x="191" y="65"/>
                  <a:pt x="172" y="65"/>
                </a:cubicBezTo>
                <a:cubicBezTo>
                  <a:pt x="168" y="65"/>
                  <a:pt x="165" y="66"/>
                  <a:pt x="162" y="67"/>
                </a:cubicBezTo>
                <a:cubicBezTo>
                  <a:pt x="159" y="60"/>
                  <a:pt x="153" y="55"/>
                  <a:pt x="145" y="55"/>
                </a:cubicBezTo>
                <a:cubicBezTo>
                  <a:pt x="144" y="55"/>
                  <a:pt x="144" y="55"/>
                  <a:pt x="143" y="55"/>
                </a:cubicBezTo>
                <a:cubicBezTo>
                  <a:pt x="140" y="41"/>
                  <a:pt x="127" y="30"/>
                  <a:pt x="111" y="30"/>
                </a:cubicBezTo>
                <a:cubicBezTo>
                  <a:pt x="96" y="30"/>
                  <a:pt x="84" y="40"/>
                  <a:pt x="80" y="54"/>
                </a:cubicBezTo>
                <a:cubicBezTo>
                  <a:pt x="67" y="54"/>
                  <a:pt x="57" y="64"/>
                  <a:pt x="57" y="77"/>
                </a:cubicBezTo>
                <a:cubicBezTo>
                  <a:pt x="57" y="78"/>
                  <a:pt x="57" y="79"/>
                  <a:pt x="57" y="79"/>
                </a:cubicBezTo>
                <a:cubicBezTo>
                  <a:pt x="56" y="79"/>
                  <a:pt x="55" y="79"/>
                  <a:pt x="54" y="79"/>
                </a:cubicBezTo>
                <a:cubicBezTo>
                  <a:pt x="39" y="79"/>
                  <a:pt x="26" y="92"/>
                  <a:pt x="26" y="107"/>
                </a:cubicBezTo>
                <a:cubicBezTo>
                  <a:pt x="26" y="122"/>
                  <a:pt x="39" y="135"/>
                  <a:pt x="54" y="135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80" y="118"/>
                  <a:pt x="97" y="107"/>
                  <a:pt x="116" y="107"/>
                </a:cubicBezTo>
                <a:cubicBezTo>
                  <a:pt x="136" y="107"/>
                  <a:pt x="153" y="118"/>
                  <a:pt x="161" y="135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191" y="135"/>
                  <a:pt x="206" y="119"/>
                  <a:pt x="206" y="100"/>
                </a:cubicBezTo>
                <a:close/>
              </a:path>
            </a:pathLst>
          </a:custGeom>
          <a:solidFill>
            <a:srgbClr val="0054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4E16CD9A-B75E-F74C-B7D6-698C70213747}"/>
              </a:ext>
            </a:extLst>
          </p:cNvPr>
          <p:cNvCxnSpPr>
            <a:cxnSpLocks/>
            <a:stCxn id="119" idx="3"/>
            <a:endCxn id="83" idx="1"/>
          </p:cNvCxnSpPr>
          <p:nvPr/>
        </p:nvCxnSpPr>
        <p:spPr>
          <a:xfrm flipV="1">
            <a:off x="6666851" y="2958026"/>
            <a:ext cx="673244" cy="798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xmlns="" id="{B851E7CE-F9A0-CF49-B6B9-F2C89BF6779E}"/>
              </a:ext>
            </a:extLst>
          </p:cNvPr>
          <p:cNvCxnSpPr/>
          <p:nvPr/>
        </p:nvCxnSpPr>
        <p:spPr>
          <a:xfrm flipV="1">
            <a:off x="7942290" y="2966214"/>
            <a:ext cx="673244" cy="798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004160A5-A394-104C-BA91-0C52AFF4CCB6}"/>
              </a:ext>
            </a:extLst>
          </p:cNvPr>
          <p:cNvSpPr txBox="1"/>
          <p:nvPr/>
        </p:nvSpPr>
        <p:spPr>
          <a:xfrm>
            <a:off x="8360423" y="3274341"/>
            <a:ext cx="1270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Snowflake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25166F45-FEE1-AA48-95A7-529E96CA1A93}"/>
              </a:ext>
            </a:extLst>
          </p:cNvPr>
          <p:cNvSpPr/>
          <p:nvPr/>
        </p:nvSpPr>
        <p:spPr>
          <a:xfrm>
            <a:off x="4878137" y="1672129"/>
            <a:ext cx="2595154" cy="814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Future Cloud-native ETL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Abinitio</a:t>
            </a:r>
            <a:r>
              <a:rPr lang="en-US">
                <a:solidFill>
                  <a:schemeClr val="tx1"/>
                </a:solidFill>
              </a:rPr>
              <a:t> containers)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08035181-3672-6A41-9D15-6CAD207873AF}"/>
              </a:ext>
            </a:extLst>
          </p:cNvPr>
          <p:cNvSpPr/>
          <p:nvPr/>
        </p:nvSpPr>
        <p:spPr>
          <a:xfrm>
            <a:off x="10254166" y="1741682"/>
            <a:ext cx="1081512" cy="674954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RDS / PCF Data sources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(Acquisition)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xmlns="" id="{183E9B95-8677-0C49-9487-FF1D2218B15D}"/>
              </a:ext>
            </a:extLst>
          </p:cNvPr>
          <p:cNvCxnSpPr>
            <a:stCxn id="148" idx="0"/>
            <a:endCxn id="13" idx="1"/>
          </p:cNvCxnSpPr>
          <p:nvPr/>
        </p:nvCxnSpPr>
        <p:spPr>
          <a:xfrm rot="16200000" flipH="1" flipV="1">
            <a:off x="6014752" y="-2687614"/>
            <a:ext cx="350874" cy="9209466"/>
          </a:xfrm>
          <a:prstGeom prst="bentConnector4">
            <a:avLst>
              <a:gd name="adj1" fmla="val -90985"/>
              <a:gd name="adj2" fmla="val 102482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7D3E6741-5F5C-5740-B4B1-BAD7A2C7E22B}"/>
              </a:ext>
            </a:extLst>
          </p:cNvPr>
          <p:cNvSpPr/>
          <p:nvPr/>
        </p:nvSpPr>
        <p:spPr>
          <a:xfrm>
            <a:off x="4318541" y="2871345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1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9A0603D0-2098-8445-A14A-A7A27DFC865F}"/>
              </a:ext>
            </a:extLst>
          </p:cNvPr>
          <p:cNvSpPr/>
          <p:nvPr/>
        </p:nvSpPr>
        <p:spPr>
          <a:xfrm>
            <a:off x="5347197" y="3872314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7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C68A6001-6682-A14D-B017-61032920FC42}"/>
              </a:ext>
            </a:extLst>
          </p:cNvPr>
          <p:cNvSpPr/>
          <p:nvPr/>
        </p:nvSpPr>
        <p:spPr>
          <a:xfrm>
            <a:off x="6666851" y="3872314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5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D68D3273-E34A-9E43-A616-F834DD1999A8}"/>
              </a:ext>
            </a:extLst>
          </p:cNvPr>
          <p:cNvSpPr/>
          <p:nvPr/>
        </p:nvSpPr>
        <p:spPr>
          <a:xfrm>
            <a:off x="8181598" y="2876763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xmlns="" id="{358327BD-397A-D748-AAA9-A10E54A897FE}"/>
              </a:ext>
            </a:extLst>
          </p:cNvPr>
          <p:cNvSpPr/>
          <p:nvPr/>
        </p:nvSpPr>
        <p:spPr>
          <a:xfrm>
            <a:off x="1669032" y="2980923"/>
            <a:ext cx="1081512" cy="576292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Hadoop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xmlns="" id="{CC5CE77C-85C2-DF4E-A3D6-3D462A278BB1}"/>
              </a:ext>
            </a:extLst>
          </p:cNvPr>
          <p:cNvCxnSpPr>
            <a:cxnSpLocks/>
          </p:cNvCxnSpPr>
          <p:nvPr/>
        </p:nvCxnSpPr>
        <p:spPr>
          <a:xfrm flipV="1">
            <a:off x="2781786" y="3181908"/>
            <a:ext cx="2902792" cy="217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D42F9830-B2B6-8349-BABF-E36CDD59FDD9}"/>
              </a:ext>
            </a:extLst>
          </p:cNvPr>
          <p:cNvSpPr/>
          <p:nvPr/>
        </p:nvSpPr>
        <p:spPr>
          <a:xfrm>
            <a:off x="4308668" y="3106619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3</a:t>
            </a:r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xmlns="" id="{F4DD8B44-BE65-B841-AB3F-0F9593AA7552}"/>
              </a:ext>
            </a:extLst>
          </p:cNvPr>
          <p:cNvSpPr/>
          <p:nvPr/>
        </p:nvSpPr>
        <p:spPr>
          <a:xfrm>
            <a:off x="4312556" y="1943091"/>
            <a:ext cx="450784" cy="3524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03FA6F8B-C3AB-AA43-8018-E94DF86173DC}"/>
              </a:ext>
            </a:extLst>
          </p:cNvPr>
          <p:cNvSpPr/>
          <p:nvPr/>
        </p:nvSpPr>
        <p:spPr>
          <a:xfrm>
            <a:off x="5945763" y="1345431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6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xmlns="" id="{F8FA54FD-CECC-EA48-8CAF-13336BBC3728}"/>
              </a:ext>
            </a:extLst>
          </p:cNvPr>
          <p:cNvCxnSpPr>
            <a:cxnSpLocks/>
          </p:cNvCxnSpPr>
          <p:nvPr/>
        </p:nvCxnSpPr>
        <p:spPr>
          <a:xfrm flipH="1">
            <a:off x="7514583" y="2117852"/>
            <a:ext cx="2663304" cy="62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xmlns="" id="{3FD856BA-69F7-2840-936D-7EC6865F61F6}"/>
              </a:ext>
            </a:extLst>
          </p:cNvPr>
          <p:cNvCxnSpPr>
            <a:cxnSpLocks/>
            <a:stCxn id="146" idx="2"/>
            <a:endCxn id="119" idx="0"/>
          </p:cNvCxnSpPr>
          <p:nvPr/>
        </p:nvCxnSpPr>
        <p:spPr>
          <a:xfrm>
            <a:off x="6175714" y="2486190"/>
            <a:ext cx="1" cy="15715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12C75FA5-FDF2-004B-9678-6CFC2752F52F}"/>
              </a:ext>
            </a:extLst>
          </p:cNvPr>
          <p:cNvSpPr txBox="1"/>
          <p:nvPr/>
        </p:nvSpPr>
        <p:spPr>
          <a:xfrm>
            <a:off x="8280930" y="1861132"/>
            <a:ext cx="96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Meta Offc Pro Normal" panose="020B0504030101020102" pitchFamily="34" charset="0"/>
              </a:rPr>
              <a:t>Future state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55C1DD83-B482-D549-86CF-A41CCA910D83}"/>
              </a:ext>
            </a:extLst>
          </p:cNvPr>
          <p:cNvSpPr/>
          <p:nvPr/>
        </p:nvSpPr>
        <p:spPr>
          <a:xfrm>
            <a:off x="6230453" y="2458166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8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xmlns="" id="{C2978DE3-BAD8-8B48-9519-C8C0A69F4315}"/>
              </a:ext>
            </a:extLst>
          </p:cNvPr>
          <p:cNvCxnSpPr>
            <a:cxnSpLocks/>
            <a:stCxn id="105" idx="1"/>
            <a:endCxn id="118" idx="3"/>
          </p:cNvCxnSpPr>
          <p:nvPr/>
        </p:nvCxnSpPr>
        <p:spPr>
          <a:xfrm rot="10800000" flipV="1">
            <a:off x="9459740" y="3087440"/>
            <a:ext cx="780294" cy="87355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0E4FF928-BD19-C347-B9D4-E51F717E848B}"/>
              </a:ext>
            </a:extLst>
          </p:cNvPr>
          <p:cNvSpPr/>
          <p:nvPr/>
        </p:nvSpPr>
        <p:spPr>
          <a:xfrm>
            <a:off x="10248413" y="3690651"/>
            <a:ext cx="1081512" cy="674954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API (Facebook, Google)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EE0AA1AC-79C1-D945-9E1C-A18D3A78583E}"/>
              </a:ext>
            </a:extLst>
          </p:cNvPr>
          <p:cNvSpPr/>
          <p:nvPr/>
        </p:nvSpPr>
        <p:spPr>
          <a:xfrm>
            <a:off x="1858770" y="6366318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4</a:t>
            </a:r>
          </a:p>
        </p:txBody>
      </p: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xmlns="" id="{28E4BC20-0E84-5545-82A2-4B3FE8201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09633"/>
              </p:ext>
            </p:extLst>
          </p:nvPr>
        </p:nvGraphicFramePr>
        <p:xfrm>
          <a:off x="6798757" y="4955878"/>
          <a:ext cx="5081396" cy="17694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7947">
                  <a:extLst>
                    <a:ext uri="{9D8B030D-6E8A-4147-A177-3AD203B41FA5}">
                      <a16:colId xmlns:a16="http://schemas.microsoft.com/office/drawing/2014/main" xmlns="" val="1686321767"/>
                    </a:ext>
                  </a:extLst>
                </a:gridCol>
                <a:gridCol w="1015978">
                  <a:extLst>
                    <a:ext uri="{9D8B030D-6E8A-4147-A177-3AD203B41FA5}">
                      <a16:colId xmlns:a16="http://schemas.microsoft.com/office/drawing/2014/main" xmlns="" val="807208826"/>
                    </a:ext>
                  </a:extLst>
                </a:gridCol>
                <a:gridCol w="2374585">
                  <a:extLst>
                    <a:ext uri="{9D8B030D-6E8A-4147-A177-3AD203B41FA5}">
                      <a16:colId xmlns:a16="http://schemas.microsoft.com/office/drawing/2014/main" xmlns="" val="3026008819"/>
                    </a:ext>
                  </a:extLst>
                </a:gridCol>
                <a:gridCol w="1042886">
                  <a:extLst>
                    <a:ext uri="{9D8B030D-6E8A-4147-A177-3AD203B41FA5}">
                      <a16:colId xmlns:a16="http://schemas.microsoft.com/office/drawing/2014/main" xmlns="" val="3633614856"/>
                    </a:ext>
                  </a:extLst>
                </a:gridCol>
              </a:tblGrid>
              <a:tr h="207331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</a:rPr>
                        <a:t>Patterns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Timeframe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Description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0581766"/>
                  </a:ext>
                </a:extLst>
              </a:tr>
              <a:tr h="30176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Dec ’19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Neustar data (ORC format) to S3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404848"/>
                  </a:ext>
                </a:extLst>
              </a:tr>
              <a:tr h="237709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Jan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PCF / RDS data to S3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>
                        <a:solidFill>
                          <a:schemeClr val="tx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On track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007121"/>
                  </a:ext>
                </a:extLst>
              </a:tr>
              <a:tr h="33691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Mar ‘19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Real-time data from Kafka to S3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Not started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765501"/>
                  </a:ext>
                </a:extLst>
              </a:tr>
              <a:tr h="33691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Q4’19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Cloud-native </a:t>
                      </a:r>
                      <a:r>
                        <a:rPr lang="en-US" sz="1000" b="0" err="1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AbInitio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 ETL platform and Raw to Curated transformations on AWS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Not started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5474510"/>
                  </a:ext>
                </a:extLst>
              </a:tr>
            </a:tbl>
          </a:graphicData>
        </a:graphic>
      </p:graphicFrame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2AF74B1B-42E1-894A-BB4C-9391B85C93F0}"/>
              </a:ext>
            </a:extLst>
          </p:cNvPr>
          <p:cNvSpPr/>
          <p:nvPr/>
        </p:nvSpPr>
        <p:spPr>
          <a:xfrm>
            <a:off x="7072067" y="5312147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5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68C18BD3-6AC6-FE45-8037-76B612671DA2}"/>
              </a:ext>
            </a:extLst>
          </p:cNvPr>
          <p:cNvSpPr/>
          <p:nvPr/>
        </p:nvSpPr>
        <p:spPr>
          <a:xfrm>
            <a:off x="7072067" y="5695964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6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036B485E-1019-E445-8934-FD5032E198C7}"/>
              </a:ext>
            </a:extLst>
          </p:cNvPr>
          <p:cNvSpPr/>
          <p:nvPr/>
        </p:nvSpPr>
        <p:spPr>
          <a:xfrm>
            <a:off x="7072067" y="6063508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5981D304-8E89-6C48-A0EB-34858803D3F8}"/>
              </a:ext>
            </a:extLst>
          </p:cNvPr>
          <p:cNvSpPr/>
          <p:nvPr/>
        </p:nvSpPr>
        <p:spPr>
          <a:xfrm>
            <a:off x="7072068" y="6426611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8</a:t>
            </a:r>
          </a:p>
        </p:txBody>
      </p:sp>
      <p:cxnSp>
        <p:nvCxnSpPr>
          <p:cNvPr id="187" name="Elbow Connector 186">
            <a:extLst>
              <a:ext uri="{FF2B5EF4-FFF2-40B4-BE49-F238E27FC236}">
                <a16:creationId xmlns:a16="http://schemas.microsoft.com/office/drawing/2014/main" xmlns="" id="{1335A72D-911B-0F4B-AC4A-68F401E1858C}"/>
              </a:ext>
            </a:extLst>
          </p:cNvPr>
          <p:cNvCxnSpPr>
            <a:cxnSpLocks/>
            <a:endCxn id="119" idx="2"/>
          </p:cNvCxnSpPr>
          <p:nvPr/>
        </p:nvCxnSpPr>
        <p:spPr>
          <a:xfrm rot="10800000">
            <a:off x="6175716" y="3288683"/>
            <a:ext cx="4619209" cy="1230093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xmlns="" id="{F160B8FD-819D-6546-BE91-7A8F61C44F33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10789169" y="4365605"/>
            <a:ext cx="0" cy="15317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E7FBFD31-4677-0441-9992-00C45C27076E}"/>
              </a:ext>
            </a:extLst>
          </p:cNvPr>
          <p:cNvSpPr/>
          <p:nvPr/>
        </p:nvSpPr>
        <p:spPr>
          <a:xfrm>
            <a:off x="8113019" y="4442190"/>
            <a:ext cx="176511" cy="177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783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66FE66-8DFE-F24F-9D15-685720DD3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685800"/>
            <a:ext cx="11573691" cy="914400"/>
          </a:xfrm>
        </p:spPr>
        <p:txBody>
          <a:bodyPr/>
          <a:lstStyle/>
          <a:p>
            <a:r>
              <a:rPr lang="en-US"/>
              <a:t>Universal Data loader: Multi-source to target , ‘Data as service’ integration</a:t>
            </a:r>
          </a:p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9B872C74-F9FC-044E-A36F-1A024152717F}"/>
              </a:ext>
            </a:extLst>
          </p:cNvPr>
          <p:cNvGrpSpPr/>
          <p:nvPr/>
        </p:nvGrpSpPr>
        <p:grpSpPr>
          <a:xfrm>
            <a:off x="547880" y="1600200"/>
            <a:ext cx="1878457" cy="4556502"/>
            <a:chOff x="551233" y="1828800"/>
            <a:chExt cx="1878457" cy="45565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7D55D2A6-FE44-0B40-9891-DCCD9EB056C6}"/>
                </a:ext>
              </a:extLst>
            </p:cNvPr>
            <p:cNvSpPr/>
            <p:nvPr/>
          </p:nvSpPr>
          <p:spPr>
            <a:xfrm rot="16200000">
              <a:off x="-787789" y="3167822"/>
              <a:ext cx="4556502" cy="1878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E85A1A47-86B1-7640-A7C1-31F22AC7956C}"/>
                </a:ext>
              </a:extLst>
            </p:cNvPr>
            <p:cNvGrpSpPr/>
            <p:nvPr/>
          </p:nvGrpSpPr>
          <p:grpSpPr>
            <a:xfrm>
              <a:off x="745683" y="2311257"/>
              <a:ext cx="594360" cy="594360"/>
              <a:chOff x="759293" y="1885867"/>
              <a:chExt cx="594360" cy="59436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9E440C93-5939-3E44-B3CD-B0A0051347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9293" y="1885867"/>
                <a:ext cx="594360" cy="594360"/>
              </a:xfrm>
              <a:prstGeom prst="ellipse">
                <a:avLst/>
              </a:prstGeom>
              <a:solidFill>
                <a:srgbClr val="0054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32">
                <a:extLst>
                  <a:ext uri="{FF2B5EF4-FFF2-40B4-BE49-F238E27FC236}">
                    <a16:creationId xmlns:a16="http://schemas.microsoft.com/office/drawing/2014/main" xmlns="" id="{0471267D-F7C8-C347-B8E2-2AB59E06CE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7278" y="2032105"/>
                <a:ext cx="267495" cy="309982"/>
              </a:xfrm>
              <a:custGeom>
                <a:avLst/>
                <a:gdLst>
                  <a:gd name="T0" fmla="*/ 144 w 144"/>
                  <a:gd name="T1" fmla="*/ 24 h 176"/>
                  <a:gd name="T2" fmla="*/ 72 w 144"/>
                  <a:gd name="T3" fmla="*/ 0 h 176"/>
                  <a:gd name="T4" fmla="*/ 0 w 144"/>
                  <a:gd name="T5" fmla="*/ 24 h 176"/>
                  <a:gd name="T6" fmla="*/ 0 w 144"/>
                  <a:gd name="T7" fmla="*/ 56 h 176"/>
                  <a:gd name="T8" fmla="*/ 4 w 144"/>
                  <a:gd name="T9" fmla="*/ 64 h 176"/>
                  <a:gd name="T10" fmla="*/ 0 w 144"/>
                  <a:gd name="T11" fmla="*/ 72 h 176"/>
                  <a:gd name="T12" fmla="*/ 0 w 144"/>
                  <a:gd name="T13" fmla="*/ 104 h 176"/>
                  <a:gd name="T14" fmla="*/ 4 w 144"/>
                  <a:gd name="T15" fmla="*/ 112 h 176"/>
                  <a:gd name="T16" fmla="*/ 0 w 144"/>
                  <a:gd name="T17" fmla="*/ 120 h 176"/>
                  <a:gd name="T18" fmla="*/ 0 w 144"/>
                  <a:gd name="T19" fmla="*/ 152 h 176"/>
                  <a:gd name="T20" fmla="*/ 72 w 144"/>
                  <a:gd name="T21" fmla="*/ 176 h 176"/>
                  <a:gd name="T22" fmla="*/ 144 w 144"/>
                  <a:gd name="T23" fmla="*/ 152 h 176"/>
                  <a:gd name="T24" fmla="*/ 144 w 144"/>
                  <a:gd name="T25" fmla="*/ 120 h 176"/>
                  <a:gd name="T26" fmla="*/ 140 w 144"/>
                  <a:gd name="T27" fmla="*/ 112 h 176"/>
                  <a:gd name="T28" fmla="*/ 144 w 144"/>
                  <a:gd name="T29" fmla="*/ 104 h 176"/>
                  <a:gd name="T30" fmla="*/ 144 w 144"/>
                  <a:gd name="T31" fmla="*/ 72 h 176"/>
                  <a:gd name="T32" fmla="*/ 140 w 144"/>
                  <a:gd name="T33" fmla="*/ 64 h 176"/>
                  <a:gd name="T34" fmla="*/ 144 w 144"/>
                  <a:gd name="T35" fmla="*/ 56 h 176"/>
                  <a:gd name="T36" fmla="*/ 144 w 144"/>
                  <a:gd name="T37" fmla="*/ 24 h 176"/>
                  <a:gd name="T38" fmla="*/ 136 w 144"/>
                  <a:gd name="T39" fmla="*/ 152 h 176"/>
                  <a:gd name="T40" fmla="*/ 72 w 144"/>
                  <a:gd name="T41" fmla="*/ 168 h 176"/>
                  <a:gd name="T42" fmla="*/ 8 w 144"/>
                  <a:gd name="T43" fmla="*/ 152 h 176"/>
                  <a:gd name="T44" fmla="*/ 8 w 144"/>
                  <a:gd name="T45" fmla="*/ 131 h 176"/>
                  <a:gd name="T46" fmla="*/ 72 w 144"/>
                  <a:gd name="T47" fmla="*/ 144 h 176"/>
                  <a:gd name="T48" fmla="*/ 136 w 144"/>
                  <a:gd name="T49" fmla="*/ 131 h 176"/>
                  <a:gd name="T50" fmla="*/ 136 w 144"/>
                  <a:gd name="T51" fmla="*/ 152 h 176"/>
                  <a:gd name="T52" fmla="*/ 72 w 144"/>
                  <a:gd name="T53" fmla="*/ 136 h 176"/>
                  <a:gd name="T54" fmla="*/ 8 w 144"/>
                  <a:gd name="T55" fmla="*/ 120 h 176"/>
                  <a:gd name="T56" fmla="*/ 10 w 144"/>
                  <a:gd name="T57" fmla="*/ 116 h 176"/>
                  <a:gd name="T58" fmla="*/ 72 w 144"/>
                  <a:gd name="T59" fmla="*/ 128 h 176"/>
                  <a:gd name="T60" fmla="*/ 134 w 144"/>
                  <a:gd name="T61" fmla="*/ 116 h 176"/>
                  <a:gd name="T62" fmla="*/ 136 w 144"/>
                  <a:gd name="T63" fmla="*/ 120 h 176"/>
                  <a:gd name="T64" fmla="*/ 72 w 144"/>
                  <a:gd name="T65" fmla="*/ 136 h 176"/>
                  <a:gd name="T66" fmla="*/ 136 w 144"/>
                  <a:gd name="T67" fmla="*/ 104 h 176"/>
                  <a:gd name="T68" fmla="*/ 72 w 144"/>
                  <a:gd name="T69" fmla="*/ 120 h 176"/>
                  <a:gd name="T70" fmla="*/ 8 w 144"/>
                  <a:gd name="T71" fmla="*/ 104 h 176"/>
                  <a:gd name="T72" fmla="*/ 8 w 144"/>
                  <a:gd name="T73" fmla="*/ 83 h 176"/>
                  <a:gd name="T74" fmla="*/ 72 w 144"/>
                  <a:gd name="T75" fmla="*/ 96 h 176"/>
                  <a:gd name="T76" fmla="*/ 136 w 144"/>
                  <a:gd name="T77" fmla="*/ 83 h 176"/>
                  <a:gd name="T78" fmla="*/ 136 w 144"/>
                  <a:gd name="T79" fmla="*/ 104 h 176"/>
                  <a:gd name="T80" fmla="*/ 72 w 144"/>
                  <a:gd name="T81" fmla="*/ 88 h 176"/>
                  <a:gd name="T82" fmla="*/ 8 w 144"/>
                  <a:gd name="T83" fmla="*/ 72 h 176"/>
                  <a:gd name="T84" fmla="*/ 10 w 144"/>
                  <a:gd name="T85" fmla="*/ 68 h 176"/>
                  <a:gd name="T86" fmla="*/ 72 w 144"/>
                  <a:gd name="T87" fmla="*/ 80 h 176"/>
                  <a:gd name="T88" fmla="*/ 134 w 144"/>
                  <a:gd name="T89" fmla="*/ 68 h 176"/>
                  <a:gd name="T90" fmla="*/ 136 w 144"/>
                  <a:gd name="T91" fmla="*/ 72 h 176"/>
                  <a:gd name="T92" fmla="*/ 72 w 144"/>
                  <a:gd name="T93" fmla="*/ 88 h 176"/>
                  <a:gd name="T94" fmla="*/ 136 w 144"/>
                  <a:gd name="T95" fmla="*/ 56 h 176"/>
                  <a:gd name="T96" fmla="*/ 72 w 144"/>
                  <a:gd name="T97" fmla="*/ 72 h 176"/>
                  <a:gd name="T98" fmla="*/ 8 w 144"/>
                  <a:gd name="T99" fmla="*/ 56 h 176"/>
                  <a:gd name="T100" fmla="*/ 8 w 144"/>
                  <a:gd name="T101" fmla="*/ 35 h 176"/>
                  <a:gd name="T102" fmla="*/ 72 w 144"/>
                  <a:gd name="T103" fmla="*/ 48 h 176"/>
                  <a:gd name="T104" fmla="*/ 136 w 144"/>
                  <a:gd name="T105" fmla="*/ 35 h 176"/>
                  <a:gd name="T106" fmla="*/ 136 w 144"/>
                  <a:gd name="T107" fmla="*/ 56 h 176"/>
                  <a:gd name="T108" fmla="*/ 72 w 144"/>
                  <a:gd name="T109" fmla="*/ 40 h 176"/>
                  <a:gd name="T110" fmla="*/ 8 w 144"/>
                  <a:gd name="T111" fmla="*/ 24 h 176"/>
                  <a:gd name="T112" fmla="*/ 72 w 144"/>
                  <a:gd name="T113" fmla="*/ 8 h 176"/>
                  <a:gd name="T114" fmla="*/ 136 w 144"/>
                  <a:gd name="T115" fmla="*/ 24 h 176"/>
                  <a:gd name="T116" fmla="*/ 72 w 144"/>
                  <a:gd name="T117" fmla="*/ 4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4" h="176">
                    <a:moveTo>
                      <a:pt x="144" y="24"/>
                    </a:moveTo>
                    <a:cubicBezTo>
                      <a:pt x="144" y="11"/>
                      <a:pt x="112" y="0"/>
                      <a:pt x="72" y="0"/>
                    </a:cubicBezTo>
                    <a:cubicBezTo>
                      <a:pt x="32" y="0"/>
                      <a:pt x="0" y="11"/>
                      <a:pt x="0" y="2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2" y="61"/>
                      <a:pt x="4" y="64"/>
                    </a:cubicBezTo>
                    <a:cubicBezTo>
                      <a:pt x="2" y="67"/>
                      <a:pt x="0" y="69"/>
                      <a:pt x="0" y="72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7"/>
                      <a:pt x="2" y="109"/>
                      <a:pt x="4" y="112"/>
                    </a:cubicBezTo>
                    <a:cubicBezTo>
                      <a:pt x="2" y="115"/>
                      <a:pt x="0" y="117"/>
                      <a:pt x="0" y="120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32" y="176"/>
                      <a:pt x="72" y="176"/>
                    </a:cubicBezTo>
                    <a:cubicBezTo>
                      <a:pt x="112" y="176"/>
                      <a:pt x="144" y="165"/>
                      <a:pt x="144" y="152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4" y="117"/>
                      <a:pt x="142" y="115"/>
                      <a:pt x="140" y="112"/>
                    </a:cubicBezTo>
                    <a:cubicBezTo>
                      <a:pt x="142" y="109"/>
                      <a:pt x="144" y="107"/>
                      <a:pt x="144" y="104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69"/>
                      <a:pt x="142" y="67"/>
                      <a:pt x="140" y="64"/>
                    </a:cubicBezTo>
                    <a:cubicBezTo>
                      <a:pt x="142" y="61"/>
                      <a:pt x="144" y="59"/>
                      <a:pt x="144" y="56"/>
                    </a:cubicBezTo>
                    <a:lnTo>
                      <a:pt x="144" y="24"/>
                    </a:lnTo>
                    <a:close/>
                    <a:moveTo>
                      <a:pt x="136" y="152"/>
                    </a:moveTo>
                    <a:cubicBezTo>
                      <a:pt x="136" y="161"/>
                      <a:pt x="107" y="168"/>
                      <a:pt x="72" y="168"/>
                    </a:cubicBezTo>
                    <a:cubicBezTo>
                      <a:pt x="37" y="168"/>
                      <a:pt x="8" y="161"/>
                      <a:pt x="8" y="152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20" y="139"/>
                      <a:pt x="44" y="144"/>
                      <a:pt x="72" y="144"/>
                    </a:cubicBezTo>
                    <a:cubicBezTo>
                      <a:pt x="100" y="144"/>
                      <a:pt x="124" y="139"/>
                      <a:pt x="136" y="131"/>
                    </a:cubicBezTo>
                    <a:lnTo>
                      <a:pt x="136" y="152"/>
                    </a:lnTo>
                    <a:close/>
                    <a:moveTo>
                      <a:pt x="72" y="136"/>
                    </a:moveTo>
                    <a:cubicBezTo>
                      <a:pt x="37" y="136"/>
                      <a:pt x="8" y="129"/>
                      <a:pt x="8" y="120"/>
                    </a:cubicBezTo>
                    <a:cubicBezTo>
                      <a:pt x="8" y="119"/>
                      <a:pt x="9" y="117"/>
                      <a:pt x="10" y="116"/>
                    </a:cubicBezTo>
                    <a:cubicBezTo>
                      <a:pt x="22" y="123"/>
                      <a:pt x="46" y="128"/>
                      <a:pt x="72" y="128"/>
                    </a:cubicBezTo>
                    <a:cubicBezTo>
                      <a:pt x="98" y="128"/>
                      <a:pt x="122" y="123"/>
                      <a:pt x="134" y="116"/>
                    </a:cubicBezTo>
                    <a:cubicBezTo>
                      <a:pt x="135" y="117"/>
                      <a:pt x="136" y="119"/>
                      <a:pt x="136" y="120"/>
                    </a:cubicBezTo>
                    <a:cubicBezTo>
                      <a:pt x="136" y="129"/>
                      <a:pt x="107" y="136"/>
                      <a:pt x="72" y="136"/>
                    </a:cubicBezTo>
                    <a:moveTo>
                      <a:pt x="136" y="104"/>
                    </a:moveTo>
                    <a:cubicBezTo>
                      <a:pt x="136" y="113"/>
                      <a:pt x="107" y="120"/>
                      <a:pt x="72" y="120"/>
                    </a:cubicBezTo>
                    <a:cubicBezTo>
                      <a:pt x="37" y="120"/>
                      <a:pt x="8" y="113"/>
                      <a:pt x="8" y="104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20" y="91"/>
                      <a:pt x="44" y="96"/>
                      <a:pt x="72" y="96"/>
                    </a:cubicBezTo>
                    <a:cubicBezTo>
                      <a:pt x="100" y="96"/>
                      <a:pt x="124" y="91"/>
                      <a:pt x="136" y="83"/>
                    </a:cubicBezTo>
                    <a:lnTo>
                      <a:pt x="136" y="104"/>
                    </a:lnTo>
                    <a:close/>
                    <a:moveTo>
                      <a:pt x="72" y="88"/>
                    </a:moveTo>
                    <a:cubicBezTo>
                      <a:pt x="37" y="88"/>
                      <a:pt x="8" y="81"/>
                      <a:pt x="8" y="72"/>
                    </a:cubicBezTo>
                    <a:cubicBezTo>
                      <a:pt x="8" y="71"/>
                      <a:pt x="9" y="69"/>
                      <a:pt x="10" y="68"/>
                    </a:cubicBezTo>
                    <a:cubicBezTo>
                      <a:pt x="22" y="75"/>
                      <a:pt x="46" y="80"/>
                      <a:pt x="72" y="80"/>
                    </a:cubicBezTo>
                    <a:cubicBezTo>
                      <a:pt x="98" y="80"/>
                      <a:pt x="122" y="75"/>
                      <a:pt x="134" y="68"/>
                    </a:cubicBezTo>
                    <a:cubicBezTo>
                      <a:pt x="135" y="69"/>
                      <a:pt x="136" y="71"/>
                      <a:pt x="136" y="72"/>
                    </a:cubicBezTo>
                    <a:cubicBezTo>
                      <a:pt x="136" y="81"/>
                      <a:pt x="107" y="88"/>
                      <a:pt x="72" y="88"/>
                    </a:cubicBezTo>
                    <a:moveTo>
                      <a:pt x="136" y="56"/>
                    </a:moveTo>
                    <a:cubicBezTo>
                      <a:pt x="136" y="65"/>
                      <a:pt x="107" y="72"/>
                      <a:pt x="72" y="72"/>
                    </a:cubicBezTo>
                    <a:cubicBezTo>
                      <a:pt x="37" y="72"/>
                      <a:pt x="8" y="65"/>
                      <a:pt x="8" y="56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20" y="43"/>
                      <a:pt x="44" y="48"/>
                      <a:pt x="72" y="48"/>
                    </a:cubicBezTo>
                    <a:cubicBezTo>
                      <a:pt x="100" y="48"/>
                      <a:pt x="124" y="43"/>
                      <a:pt x="136" y="35"/>
                    </a:cubicBezTo>
                    <a:lnTo>
                      <a:pt x="136" y="56"/>
                    </a:lnTo>
                    <a:close/>
                    <a:moveTo>
                      <a:pt x="72" y="40"/>
                    </a:moveTo>
                    <a:cubicBezTo>
                      <a:pt x="37" y="40"/>
                      <a:pt x="8" y="33"/>
                      <a:pt x="8" y="24"/>
                    </a:cubicBezTo>
                    <a:cubicBezTo>
                      <a:pt x="8" y="15"/>
                      <a:pt x="37" y="8"/>
                      <a:pt x="72" y="8"/>
                    </a:cubicBezTo>
                    <a:cubicBezTo>
                      <a:pt x="107" y="8"/>
                      <a:pt x="136" y="15"/>
                      <a:pt x="136" y="24"/>
                    </a:cubicBezTo>
                    <a:cubicBezTo>
                      <a:pt x="136" y="33"/>
                      <a:pt x="107" y="40"/>
                      <a:pt x="72" y="4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CD03A4F-DBFD-A342-9696-144BA4DC4D4B}"/>
                </a:ext>
              </a:extLst>
            </p:cNvPr>
            <p:cNvSpPr txBox="1"/>
            <p:nvPr/>
          </p:nvSpPr>
          <p:spPr>
            <a:xfrm>
              <a:off x="1484137" y="2454548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Teradata</a:t>
              </a:r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xmlns="" id="{9B2F96D1-0506-AF4B-845B-232A3C531D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83" y="2978183"/>
              <a:ext cx="594360" cy="594360"/>
            </a:xfrm>
            <a:custGeom>
              <a:avLst/>
              <a:gdLst>
                <a:gd name="T0" fmla="*/ 82 w 326"/>
                <a:gd name="T1" fmla="*/ 103 h 326"/>
                <a:gd name="T2" fmla="*/ 86 w 326"/>
                <a:gd name="T3" fmla="*/ 99 h 326"/>
                <a:gd name="T4" fmla="*/ 90 w 326"/>
                <a:gd name="T5" fmla="*/ 103 h 326"/>
                <a:gd name="T6" fmla="*/ 86 w 326"/>
                <a:gd name="T7" fmla="*/ 107 h 326"/>
                <a:gd name="T8" fmla="*/ 82 w 326"/>
                <a:gd name="T9" fmla="*/ 103 h 326"/>
                <a:gd name="T10" fmla="*/ 166 w 326"/>
                <a:gd name="T11" fmla="*/ 154 h 326"/>
                <a:gd name="T12" fmla="*/ 170 w 326"/>
                <a:gd name="T13" fmla="*/ 150 h 326"/>
                <a:gd name="T14" fmla="*/ 166 w 326"/>
                <a:gd name="T15" fmla="*/ 146 h 326"/>
                <a:gd name="T16" fmla="*/ 162 w 326"/>
                <a:gd name="T17" fmla="*/ 150 h 326"/>
                <a:gd name="T18" fmla="*/ 166 w 326"/>
                <a:gd name="T19" fmla="*/ 154 h 326"/>
                <a:gd name="T20" fmla="*/ 113 w 326"/>
                <a:gd name="T21" fmla="*/ 107 h 326"/>
                <a:gd name="T22" fmla="*/ 116 w 326"/>
                <a:gd name="T23" fmla="*/ 103 h 326"/>
                <a:gd name="T24" fmla="*/ 113 w 326"/>
                <a:gd name="T25" fmla="*/ 99 h 326"/>
                <a:gd name="T26" fmla="*/ 109 w 326"/>
                <a:gd name="T27" fmla="*/ 103 h 326"/>
                <a:gd name="T28" fmla="*/ 113 w 326"/>
                <a:gd name="T29" fmla="*/ 107 h 326"/>
                <a:gd name="T30" fmla="*/ 99 w 326"/>
                <a:gd name="T31" fmla="*/ 107 h 326"/>
                <a:gd name="T32" fmla="*/ 103 w 326"/>
                <a:gd name="T33" fmla="*/ 103 h 326"/>
                <a:gd name="T34" fmla="*/ 99 w 326"/>
                <a:gd name="T35" fmla="*/ 99 h 326"/>
                <a:gd name="T36" fmla="*/ 96 w 326"/>
                <a:gd name="T37" fmla="*/ 103 h 326"/>
                <a:gd name="T38" fmla="*/ 99 w 326"/>
                <a:gd name="T39" fmla="*/ 107 h 326"/>
                <a:gd name="T40" fmla="*/ 131 w 326"/>
                <a:gd name="T41" fmla="*/ 214 h 326"/>
                <a:gd name="T42" fmla="*/ 249 w 326"/>
                <a:gd name="T43" fmla="*/ 214 h 326"/>
                <a:gd name="T44" fmla="*/ 249 w 326"/>
                <a:gd name="T45" fmla="*/ 157 h 326"/>
                <a:gd name="T46" fmla="*/ 131 w 326"/>
                <a:gd name="T47" fmla="*/ 157 h 326"/>
                <a:gd name="T48" fmla="*/ 131 w 326"/>
                <a:gd name="T49" fmla="*/ 214 h 326"/>
                <a:gd name="T50" fmla="*/ 153 w 326"/>
                <a:gd name="T51" fmla="*/ 154 h 326"/>
                <a:gd name="T52" fmla="*/ 157 w 326"/>
                <a:gd name="T53" fmla="*/ 150 h 326"/>
                <a:gd name="T54" fmla="*/ 153 w 326"/>
                <a:gd name="T55" fmla="*/ 146 h 326"/>
                <a:gd name="T56" fmla="*/ 149 w 326"/>
                <a:gd name="T57" fmla="*/ 150 h 326"/>
                <a:gd name="T58" fmla="*/ 153 w 326"/>
                <a:gd name="T59" fmla="*/ 154 h 326"/>
                <a:gd name="T60" fmla="*/ 326 w 326"/>
                <a:gd name="T61" fmla="*/ 163 h 326"/>
                <a:gd name="T62" fmla="*/ 163 w 326"/>
                <a:gd name="T63" fmla="*/ 326 h 326"/>
                <a:gd name="T64" fmla="*/ 0 w 326"/>
                <a:gd name="T65" fmla="*/ 163 h 326"/>
                <a:gd name="T66" fmla="*/ 163 w 326"/>
                <a:gd name="T67" fmla="*/ 0 h 326"/>
                <a:gd name="T68" fmla="*/ 326 w 326"/>
                <a:gd name="T69" fmla="*/ 163 h 326"/>
                <a:gd name="T70" fmla="*/ 113 w 326"/>
                <a:gd name="T71" fmla="*/ 168 h 326"/>
                <a:gd name="T72" fmla="*/ 78 w 326"/>
                <a:gd name="T73" fmla="*/ 168 h 326"/>
                <a:gd name="T74" fmla="*/ 78 w 326"/>
                <a:gd name="T75" fmla="*/ 110 h 326"/>
                <a:gd name="T76" fmla="*/ 195 w 326"/>
                <a:gd name="T77" fmla="*/ 110 h 326"/>
                <a:gd name="T78" fmla="*/ 195 w 326"/>
                <a:gd name="T79" fmla="*/ 132 h 326"/>
                <a:gd name="T80" fmla="*/ 206 w 326"/>
                <a:gd name="T81" fmla="*/ 132 h 326"/>
                <a:gd name="T82" fmla="*/ 206 w 326"/>
                <a:gd name="T83" fmla="*/ 105 h 326"/>
                <a:gd name="T84" fmla="*/ 193 w 326"/>
                <a:gd name="T85" fmla="*/ 93 h 326"/>
                <a:gd name="T86" fmla="*/ 80 w 326"/>
                <a:gd name="T87" fmla="*/ 93 h 326"/>
                <a:gd name="T88" fmla="*/ 67 w 326"/>
                <a:gd name="T89" fmla="*/ 105 h 326"/>
                <a:gd name="T90" fmla="*/ 67 w 326"/>
                <a:gd name="T91" fmla="*/ 174 h 326"/>
                <a:gd name="T92" fmla="*/ 80 w 326"/>
                <a:gd name="T93" fmla="*/ 186 h 326"/>
                <a:gd name="T94" fmla="*/ 113 w 326"/>
                <a:gd name="T95" fmla="*/ 186 h 326"/>
                <a:gd name="T96" fmla="*/ 113 w 326"/>
                <a:gd name="T97" fmla="*/ 168 h 326"/>
                <a:gd name="T98" fmla="*/ 259 w 326"/>
                <a:gd name="T99" fmla="*/ 152 h 326"/>
                <a:gd name="T100" fmla="*/ 247 w 326"/>
                <a:gd name="T101" fmla="*/ 140 h 326"/>
                <a:gd name="T102" fmla="*/ 133 w 326"/>
                <a:gd name="T103" fmla="*/ 140 h 326"/>
                <a:gd name="T104" fmla="*/ 121 w 326"/>
                <a:gd name="T105" fmla="*/ 152 h 326"/>
                <a:gd name="T106" fmla="*/ 121 w 326"/>
                <a:gd name="T107" fmla="*/ 220 h 326"/>
                <a:gd name="T108" fmla="*/ 133 w 326"/>
                <a:gd name="T109" fmla="*/ 233 h 326"/>
                <a:gd name="T110" fmla="*/ 247 w 326"/>
                <a:gd name="T111" fmla="*/ 233 h 326"/>
                <a:gd name="T112" fmla="*/ 259 w 326"/>
                <a:gd name="T113" fmla="*/ 220 h 326"/>
                <a:gd name="T114" fmla="*/ 259 w 326"/>
                <a:gd name="T115" fmla="*/ 152 h 326"/>
                <a:gd name="T116" fmla="*/ 140 w 326"/>
                <a:gd name="T117" fmla="*/ 154 h 326"/>
                <a:gd name="T118" fmla="*/ 144 w 326"/>
                <a:gd name="T119" fmla="*/ 150 h 326"/>
                <a:gd name="T120" fmla="*/ 140 w 326"/>
                <a:gd name="T121" fmla="*/ 146 h 326"/>
                <a:gd name="T122" fmla="*/ 136 w 326"/>
                <a:gd name="T123" fmla="*/ 150 h 326"/>
                <a:gd name="T124" fmla="*/ 140 w 326"/>
                <a:gd name="T125" fmla="*/ 15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326">
                  <a:moveTo>
                    <a:pt x="82" y="103"/>
                  </a:moveTo>
                  <a:cubicBezTo>
                    <a:pt x="82" y="101"/>
                    <a:pt x="84" y="99"/>
                    <a:pt x="86" y="99"/>
                  </a:cubicBezTo>
                  <a:cubicBezTo>
                    <a:pt x="88" y="99"/>
                    <a:pt x="90" y="101"/>
                    <a:pt x="90" y="103"/>
                  </a:cubicBezTo>
                  <a:cubicBezTo>
                    <a:pt x="90" y="105"/>
                    <a:pt x="88" y="107"/>
                    <a:pt x="86" y="107"/>
                  </a:cubicBezTo>
                  <a:cubicBezTo>
                    <a:pt x="84" y="107"/>
                    <a:pt x="82" y="105"/>
                    <a:pt x="82" y="103"/>
                  </a:cubicBezTo>
                  <a:close/>
                  <a:moveTo>
                    <a:pt x="166" y="154"/>
                  </a:moveTo>
                  <a:cubicBezTo>
                    <a:pt x="168" y="154"/>
                    <a:pt x="170" y="152"/>
                    <a:pt x="170" y="150"/>
                  </a:cubicBezTo>
                  <a:cubicBezTo>
                    <a:pt x="170" y="148"/>
                    <a:pt x="168" y="146"/>
                    <a:pt x="166" y="146"/>
                  </a:cubicBezTo>
                  <a:cubicBezTo>
                    <a:pt x="164" y="146"/>
                    <a:pt x="162" y="148"/>
                    <a:pt x="162" y="150"/>
                  </a:cubicBezTo>
                  <a:cubicBezTo>
                    <a:pt x="162" y="152"/>
                    <a:pt x="164" y="154"/>
                    <a:pt x="166" y="154"/>
                  </a:cubicBezTo>
                  <a:close/>
                  <a:moveTo>
                    <a:pt x="113" y="107"/>
                  </a:moveTo>
                  <a:cubicBezTo>
                    <a:pt x="115" y="107"/>
                    <a:pt x="116" y="105"/>
                    <a:pt x="116" y="103"/>
                  </a:cubicBezTo>
                  <a:cubicBezTo>
                    <a:pt x="116" y="101"/>
                    <a:pt x="115" y="99"/>
                    <a:pt x="113" y="99"/>
                  </a:cubicBezTo>
                  <a:cubicBezTo>
                    <a:pt x="110" y="99"/>
                    <a:pt x="109" y="101"/>
                    <a:pt x="109" y="103"/>
                  </a:cubicBezTo>
                  <a:cubicBezTo>
                    <a:pt x="109" y="105"/>
                    <a:pt x="110" y="107"/>
                    <a:pt x="113" y="107"/>
                  </a:cubicBezTo>
                  <a:close/>
                  <a:moveTo>
                    <a:pt x="99" y="107"/>
                  </a:moveTo>
                  <a:cubicBezTo>
                    <a:pt x="101" y="107"/>
                    <a:pt x="103" y="105"/>
                    <a:pt x="103" y="103"/>
                  </a:cubicBezTo>
                  <a:cubicBezTo>
                    <a:pt x="103" y="101"/>
                    <a:pt x="101" y="99"/>
                    <a:pt x="99" y="99"/>
                  </a:cubicBezTo>
                  <a:cubicBezTo>
                    <a:pt x="97" y="99"/>
                    <a:pt x="96" y="101"/>
                    <a:pt x="96" y="103"/>
                  </a:cubicBezTo>
                  <a:cubicBezTo>
                    <a:pt x="96" y="105"/>
                    <a:pt x="97" y="107"/>
                    <a:pt x="99" y="107"/>
                  </a:cubicBezTo>
                  <a:close/>
                  <a:moveTo>
                    <a:pt x="131" y="214"/>
                  </a:moveTo>
                  <a:cubicBezTo>
                    <a:pt x="249" y="214"/>
                    <a:pt x="249" y="214"/>
                    <a:pt x="249" y="214"/>
                  </a:cubicBezTo>
                  <a:cubicBezTo>
                    <a:pt x="249" y="157"/>
                    <a:pt x="249" y="157"/>
                    <a:pt x="249" y="157"/>
                  </a:cubicBezTo>
                  <a:cubicBezTo>
                    <a:pt x="131" y="157"/>
                    <a:pt x="131" y="157"/>
                    <a:pt x="131" y="157"/>
                  </a:cubicBezTo>
                  <a:lnTo>
                    <a:pt x="131" y="214"/>
                  </a:lnTo>
                  <a:close/>
                  <a:moveTo>
                    <a:pt x="153" y="154"/>
                  </a:moveTo>
                  <a:cubicBezTo>
                    <a:pt x="155" y="154"/>
                    <a:pt x="157" y="152"/>
                    <a:pt x="157" y="150"/>
                  </a:cubicBezTo>
                  <a:cubicBezTo>
                    <a:pt x="157" y="148"/>
                    <a:pt x="155" y="146"/>
                    <a:pt x="153" y="146"/>
                  </a:cubicBezTo>
                  <a:cubicBezTo>
                    <a:pt x="151" y="146"/>
                    <a:pt x="149" y="148"/>
                    <a:pt x="149" y="150"/>
                  </a:cubicBezTo>
                  <a:cubicBezTo>
                    <a:pt x="149" y="152"/>
                    <a:pt x="151" y="154"/>
                    <a:pt x="153" y="154"/>
                  </a:cubicBezTo>
                  <a:close/>
                  <a:moveTo>
                    <a:pt x="326" y="163"/>
                  </a:moveTo>
                  <a:cubicBezTo>
                    <a:pt x="326" y="252"/>
                    <a:pt x="253" y="326"/>
                    <a:pt x="163" y="326"/>
                  </a:cubicBezTo>
                  <a:cubicBezTo>
                    <a:pt x="74" y="326"/>
                    <a:pt x="0" y="252"/>
                    <a:pt x="0" y="163"/>
                  </a:cubicBezTo>
                  <a:cubicBezTo>
                    <a:pt x="0" y="73"/>
                    <a:pt x="74" y="0"/>
                    <a:pt x="163" y="0"/>
                  </a:cubicBezTo>
                  <a:cubicBezTo>
                    <a:pt x="253" y="0"/>
                    <a:pt x="326" y="73"/>
                    <a:pt x="326" y="163"/>
                  </a:cubicBezTo>
                  <a:close/>
                  <a:moveTo>
                    <a:pt x="113" y="168"/>
                  </a:moveTo>
                  <a:cubicBezTo>
                    <a:pt x="78" y="168"/>
                    <a:pt x="78" y="168"/>
                    <a:pt x="78" y="16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195" y="110"/>
                    <a:pt x="195" y="110"/>
                    <a:pt x="195" y="110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6" y="98"/>
                    <a:pt x="200" y="93"/>
                    <a:pt x="193" y="93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73" y="93"/>
                    <a:pt x="67" y="98"/>
                    <a:pt x="67" y="105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67" y="181"/>
                    <a:pt x="73" y="186"/>
                    <a:pt x="80" y="186"/>
                  </a:cubicBezTo>
                  <a:cubicBezTo>
                    <a:pt x="113" y="186"/>
                    <a:pt x="113" y="186"/>
                    <a:pt x="113" y="186"/>
                  </a:cubicBezTo>
                  <a:lnTo>
                    <a:pt x="113" y="168"/>
                  </a:lnTo>
                  <a:close/>
                  <a:moveTo>
                    <a:pt x="259" y="152"/>
                  </a:moveTo>
                  <a:cubicBezTo>
                    <a:pt x="259" y="145"/>
                    <a:pt x="253" y="140"/>
                    <a:pt x="247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26" y="140"/>
                    <a:pt x="121" y="145"/>
                    <a:pt x="121" y="152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27"/>
                    <a:pt x="126" y="233"/>
                    <a:pt x="133" y="233"/>
                  </a:cubicBezTo>
                  <a:cubicBezTo>
                    <a:pt x="247" y="233"/>
                    <a:pt x="247" y="233"/>
                    <a:pt x="247" y="233"/>
                  </a:cubicBezTo>
                  <a:cubicBezTo>
                    <a:pt x="253" y="233"/>
                    <a:pt x="259" y="227"/>
                    <a:pt x="259" y="220"/>
                  </a:cubicBezTo>
                  <a:lnTo>
                    <a:pt x="259" y="152"/>
                  </a:lnTo>
                  <a:close/>
                  <a:moveTo>
                    <a:pt x="140" y="154"/>
                  </a:moveTo>
                  <a:cubicBezTo>
                    <a:pt x="142" y="154"/>
                    <a:pt x="144" y="152"/>
                    <a:pt x="144" y="150"/>
                  </a:cubicBezTo>
                  <a:cubicBezTo>
                    <a:pt x="144" y="148"/>
                    <a:pt x="142" y="146"/>
                    <a:pt x="140" y="146"/>
                  </a:cubicBezTo>
                  <a:cubicBezTo>
                    <a:pt x="138" y="146"/>
                    <a:pt x="136" y="148"/>
                    <a:pt x="136" y="150"/>
                  </a:cubicBezTo>
                  <a:cubicBezTo>
                    <a:pt x="136" y="152"/>
                    <a:pt x="138" y="154"/>
                    <a:pt x="140" y="154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4754DCE-948C-E444-B87A-69568A89149A}"/>
                </a:ext>
              </a:extLst>
            </p:cNvPr>
            <p:cNvSpPr txBox="1"/>
            <p:nvPr/>
          </p:nvSpPr>
          <p:spPr>
            <a:xfrm>
              <a:off x="1659954" y="3177031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EDS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096B04F2-460D-3544-AAEC-9DA6DF91A3D5}"/>
                </a:ext>
              </a:extLst>
            </p:cNvPr>
            <p:cNvGrpSpPr/>
            <p:nvPr/>
          </p:nvGrpSpPr>
          <p:grpSpPr>
            <a:xfrm>
              <a:off x="745683" y="3645109"/>
              <a:ext cx="594360" cy="594360"/>
              <a:chOff x="745683" y="3682249"/>
              <a:chExt cx="594360" cy="59436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FD13C638-9969-754C-9006-5324600C7386}"/>
                  </a:ext>
                </a:extLst>
              </p:cNvPr>
              <p:cNvSpPr/>
              <p:nvPr/>
            </p:nvSpPr>
            <p:spPr>
              <a:xfrm>
                <a:off x="745683" y="3682249"/>
                <a:ext cx="594360" cy="594360"/>
              </a:xfrm>
              <a:prstGeom prst="ellipse">
                <a:avLst/>
              </a:prstGeom>
              <a:solidFill>
                <a:srgbClr val="0054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FF477E66-FF9D-5F40-B644-57C968FB7550}"/>
                  </a:ext>
                </a:extLst>
              </p:cNvPr>
              <p:cNvGrpSpPr/>
              <p:nvPr/>
            </p:nvGrpSpPr>
            <p:grpSpPr>
              <a:xfrm rot="5400000">
                <a:off x="963516" y="3773619"/>
                <a:ext cx="226181" cy="407982"/>
                <a:chOff x="8313683" y="1881352"/>
                <a:chExt cx="447218" cy="652979"/>
              </a:xfrm>
              <a:solidFill>
                <a:schemeClr val="bg1"/>
              </a:solidFill>
            </p:grpSpPr>
            <p:sp>
              <p:nvSpPr>
                <p:cNvPr id="17" name="Triangle 16">
                  <a:extLst>
                    <a:ext uri="{FF2B5EF4-FFF2-40B4-BE49-F238E27FC236}">
                      <a16:creationId xmlns:a16="http://schemas.microsoft.com/office/drawing/2014/main" xmlns="" id="{DB872418-00DB-EF4F-A4DB-5B525E4FD0BF}"/>
                    </a:ext>
                  </a:extLst>
                </p:cNvPr>
                <p:cNvSpPr/>
                <p:nvPr/>
              </p:nvSpPr>
              <p:spPr>
                <a:xfrm>
                  <a:off x="8313683" y="1881352"/>
                  <a:ext cx="447211" cy="16816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xmlns="" id="{1DC08BFF-0A44-824D-91D3-9A4CBCBC0207}"/>
                    </a:ext>
                  </a:extLst>
                </p:cNvPr>
                <p:cNvSpPr/>
                <p:nvPr/>
              </p:nvSpPr>
              <p:spPr>
                <a:xfrm>
                  <a:off x="8313683" y="2123753"/>
                  <a:ext cx="447214" cy="16816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riangle 18">
                  <a:extLst>
                    <a:ext uri="{FF2B5EF4-FFF2-40B4-BE49-F238E27FC236}">
                      <a16:creationId xmlns:a16="http://schemas.microsoft.com/office/drawing/2014/main" xmlns="" id="{DFD104F4-E7EB-7B45-A894-B4BC2B28D428}"/>
                    </a:ext>
                  </a:extLst>
                </p:cNvPr>
                <p:cNvSpPr/>
                <p:nvPr/>
              </p:nvSpPr>
              <p:spPr>
                <a:xfrm>
                  <a:off x="8313687" y="2366167"/>
                  <a:ext cx="447214" cy="16816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xmlns="" id="{5D4ABF8E-399B-9542-AFDF-0870B55F1081}"/>
                  </a:ext>
                </a:extLst>
              </p:cNvPr>
              <p:cNvSpPr/>
              <p:nvPr/>
            </p:nvSpPr>
            <p:spPr>
              <a:xfrm rot="13503133">
                <a:off x="841562" y="3945365"/>
                <a:ext cx="64967" cy="61103"/>
              </a:xfrm>
              <a:prstGeom prst="rtTriangle">
                <a:avLst/>
              </a:prstGeom>
              <a:solidFill>
                <a:srgbClr val="00548A"/>
              </a:solidFill>
              <a:ln>
                <a:solidFill>
                  <a:srgbClr val="0054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xmlns="" id="{F9E4F5CC-FA55-9F42-A70E-DC9D18CA054A}"/>
                  </a:ext>
                </a:extLst>
              </p:cNvPr>
              <p:cNvSpPr/>
              <p:nvPr/>
            </p:nvSpPr>
            <p:spPr>
              <a:xfrm rot="13503133">
                <a:off x="992805" y="3945365"/>
                <a:ext cx="64967" cy="61103"/>
              </a:xfrm>
              <a:prstGeom prst="rtTriangle">
                <a:avLst/>
              </a:prstGeom>
              <a:solidFill>
                <a:srgbClr val="00548A"/>
              </a:solidFill>
              <a:ln>
                <a:solidFill>
                  <a:srgbClr val="0054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xmlns="" id="{CF6FB57D-28CE-FA47-B5A2-7C2A7FF9165C}"/>
                  </a:ext>
                </a:extLst>
              </p:cNvPr>
              <p:cNvSpPr/>
              <p:nvPr/>
            </p:nvSpPr>
            <p:spPr>
              <a:xfrm rot="13503133">
                <a:off x="1144048" y="3945365"/>
                <a:ext cx="64967" cy="61103"/>
              </a:xfrm>
              <a:prstGeom prst="rtTriangle">
                <a:avLst/>
              </a:prstGeom>
              <a:solidFill>
                <a:srgbClr val="00548A"/>
              </a:solidFill>
              <a:ln>
                <a:solidFill>
                  <a:srgbClr val="0054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E74F07F-0B4A-8546-A70C-1B6912A2BED2}"/>
                </a:ext>
              </a:extLst>
            </p:cNvPr>
            <p:cNvSpPr txBox="1"/>
            <p:nvPr/>
          </p:nvSpPr>
          <p:spPr>
            <a:xfrm>
              <a:off x="1447686" y="3753389"/>
              <a:ext cx="889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Real-time events</a:t>
              </a:r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xmlns="" id="{DCF955EB-F282-7643-92DE-6A866C9FE6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83" y="4312035"/>
              <a:ext cx="594360" cy="5943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164 w 437"/>
                <a:gd name="T11" fmla="*/ 73 h 438"/>
                <a:gd name="T12" fmla="*/ 164 w 437"/>
                <a:gd name="T13" fmla="*/ 142 h 438"/>
                <a:gd name="T14" fmla="*/ 95 w 437"/>
                <a:gd name="T15" fmla="*/ 142 h 438"/>
                <a:gd name="T16" fmla="*/ 164 w 437"/>
                <a:gd name="T17" fmla="*/ 73 h 438"/>
                <a:gd name="T18" fmla="*/ 289 w 437"/>
                <a:gd name="T19" fmla="*/ 365 h 438"/>
                <a:gd name="T20" fmla="*/ 250 w 437"/>
                <a:gd name="T21" fmla="*/ 365 h 438"/>
                <a:gd name="T22" fmla="*/ 220 w 437"/>
                <a:gd name="T23" fmla="*/ 326 h 438"/>
                <a:gd name="T24" fmla="*/ 247 w 437"/>
                <a:gd name="T25" fmla="*/ 295 h 438"/>
                <a:gd name="T26" fmla="*/ 269 w 437"/>
                <a:gd name="T27" fmla="*/ 295 h 438"/>
                <a:gd name="T28" fmla="*/ 269 w 437"/>
                <a:gd name="T29" fmla="*/ 316 h 438"/>
                <a:gd name="T30" fmla="*/ 252 w 437"/>
                <a:gd name="T31" fmla="*/ 316 h 438"/>
                <a:gd name="T32" fmla="*/ 244 w 437"/>
                <a:gd name="T33" fmla="*/ 324 h 438"/>
                <a:gd name="T34" fmla="*/ 267 w 437"/>
                <a:gd name="T35" fmla="*/ 337 h 438"/>
                <a:gd name="T36" fmla="*/ 297 w 437"/>
                <a:gd name="T37" fmla="*/ 306 h 438"/>
                <a:gd name="T38" fmla="*/ 266 w 437"/>
                <a:gd name="T39" fmla="*/ 277 h 438"/>
                <a:gd name="T40" fmla="*/ 217 w 437"/>
                <a:gd name="T41" fmla="*/ 250 h 438"/>
                <a:gd name="T42" fmla="*/ 217 w 437"/>
                <a:gd name="T43" fmla="*/ 266 h 438"/>
                <a:gd name="T44" fmla="*/ 192 w 437"/>
                <a:gd name="T45" fmla="*/ 281 h 438"/>
                <a:gd name="T46" fmla="*/ 116 w 437"/>
                <a:gd name="T47" fmla="*/ 252 h 438"/>
                <a:gd name="T48" fmla="*/ 95 w 437"/>
                <a:gd name="T49" fmla="*/ 182 h 438"/>
                <a:gd name="T50" fmla="*/ 110 w 437"/>
                <a:gd name="T51" fmla="*/ 157 h 438"/>
                <a:gd name="T52" fmla="*/ 165 w 437"/>
                <a:gd name="T53" fmla="*/ 157 h 438"/>
                <a:gd name="T54" fmla="*/ 179 w 437"/>
                <a:gd name="T55" fmla="*/ 143 h 438"/>
                <a:gd name="T56" fmla="*/ 179 w 437"/>
                <a:gd name="T57" fmla="*/ 94 h 438"/>
                <a:gd name="T58" fmla="*/ 199 w 437"/>
                <a:gd name="T59" fmla="*/ 76 h 438"/>
                <a:gd name="T60" fmla="*/ 212 w 437"/>
                <a:gd name="T61" fmla="*/ 76 h 438"/>
                <a:gd name="T62" fmla="*/ 237 w 437"/>
                <a:gd name="T63" fmla="*/ 89 h 438"/>
                <a:gd name="T64" fmla="*/ 264 w 437"/>
                <a:gd name="T65" fmla="*/ 104 h 438"/>
                <a:gd name="T66" fmla="*/ 295 w 437"/>
                <a:gd name="T67" fmla="*/ 104 h 438"/>
                <a:gd name="T68" fmla="*/ 338 w 437"/>
                <a:gd name="T69" fmla="*/ 143 h 438"/>
                <a:gd name="T70" fmla="*/ 344 w 437"/>
                <a:gd name="T71" fmla="*/ 233 h 438"/>
                <a:gd name="T72" fmla="*/ 289 w 437"/>
                <a:gd name="T73" fmla="*/ 365 h 438"/>
                <a:gd name="T74" fmla="*/ 303 w 437"/>
                <a:gd name="T75" fmla="*/ 225 h 438"/>
                <a:gd name="T76" fmla="*/ 286 w 437"/>
                <a:gd name="T77" fmla="*/ 220 h 438"/>
                <a:gd name="T78" fmla="*/ 267 w 437"/>
                <a:gd name="T79" fmla="*/ 220 h 438"/>
                <a:gd name="T80" fmla="*/ 282 w 437"/>
                <a:gd name="T81" fmla="*/ 201 h 438"/>
                <a:gd name="T82" fmla="*/ 303 w 437"/>
                <a:gd name="T83" fmla="*/ 22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164" y="73"/>
                  </a:moveTo>
                  <a:cubicBezTo>
                    <a:pt x="164" y="142"/>
                    <a:pt x="164" y="142"/>
                    <a:pt x="164" y="142"/>
                  </a:cubicBezTo>
                  <a:cubicBezTo>
                    <a:pt x="95" y="142"/>
                    <a:pt x="95" y="142"/>
                    <a:pt x="95" y="142"/>
                  </a:cubicBezTo>
                  <a:lnTo>
                    <a:pt x="164" y="73"/>
                  </a:lnTo>
                  <a:close/>
                  <a:moveTo>
                    <a:pt x="289" y="365"/>
                  </a:moveTo>
                  <a:cubicBezTo>
                    <a:pt x="251" y="365"/>
                    <a:pt x="265" y="365"/>
                    <a:pt x="250" y="365"/>
                  </a:cubicBezTo>
                  <a:cubicBezTo>
                    <a:pt x="235" y="365"/>
                    <a:pt x="220" y="342"/>
                    <a:pt x="220" y="326"/>
                  </a:cubicBezTo>
                  <a:cubicBezTo>
                    <a:pt x="220" y="309"/>
                    <a:pt x="232" y="295"/>
                    <a:pt x="247" y="295"/>
                  </a:cubicBezTo>
                  <a:cubicBezTo>
                    <a:pt x="262" y="295"/>
                    <a:pt x="269" y="295"/>
                    <a:pt x="269" y="295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6"/>
                    <a:pt x="256" y="316"/>
                    <a:pt x="252" y="316"/>
                  </a:cubicBezTo>
                  <a:cubicBezTo>
                    <a:pt x="248" y="316"/>
                    <a:pt x="244" y="321"/>
                    <a:pt x="244" y="324"/>
                  </a:cubicBezTo>
                  <a:cubicBezTo>
                    <a:pt x="244" y="327"/>
                    <a:pt x="245" y="337"/>
                    <a:pt x="267" y="337"/>
                  </a:cubicBezTo>
                  <a:cubicBezTo>
                    <a:pt x="288" y="337"/>
                    <a:pt x="297" y="320"/>
                    <a:pt x="297" y="306"/>
                  </a:cubicBezTo>
                  <a:cubicBezTo>
                    <a:pt x="297" y="291"/>
                    <a:pt x="291" y="277"/>
                    <a:pt x="266" y="277"/>
                  </a:cubicBezTo>
                  <a:cubicBezTo>
                    <a:pt x="236" y="277"/>
                    <a:pt x="217" y="250"/>
                    <a:pt x="217" y="250"/>
                  </a:cubicBezTo>
                  <a:cubicBezTo>
                    <a:pt x="217" y="250"/>
                    <a:pt x="217" y="259"/>
                    <a:pt x="217" y="266"/>
                  </a:cubicBezTo>
                  <a:cubicBezTo>
                    <a:pt x="217" y="274"/>
                    <a:pt x="210" y="281"/>
                    <a:pt x="192" y="281"/>
                  </a:cubicBezTo>
                  <a:cubicBezTo>
                    <a:pt x="174" y="281"/>
                    <a:pt x="133" y="284"/>
                    <a:pt x="116" y="252"/>
                  </a:cubicBezTo>
                  <a:cubicBezTo>
                    <a:pt x="106" y="233"/>
                    <a:pt x="99" y="203"/>
                    <a:pt x="95" y="182"/>
                  </a:cubicBezTo>
                  <a:cubicBezTo>
                    <a:pt x="93" y="167"/>
                    <a:pt x="102" y="157"/>
                    <a:pt x="110" y="157"/>
                  </a:cubicBezTo>
                  <a:cubicBezTo>
                    <a:pt x="115" y="157"/>
                    <a:pt x="147" y="157"/>
                    <a:pt x="165" y="157"/>
                  </a:cubicBezTo>
                  <a:cubicBezTo>
                    <a:pt x="174" y="157"/>
                    <a:pt x="179" y="153"/>
                    <a:pt x="179" y="143"/>
                  </a:cubicBezTo>
                  <a:cubicBezTo>
                    <a:pt x="179" y="126"/>
                    <a:pt x="179" y="99"/>
                    <a:pt x="179" y="94"/>
                  </a:cubicBezTo>
                  <a:cubicBezTo>
                    <a:pt x="179" y="82"/>
                    <a:pt x="190" y="76"/>
                    <a:pt x="199" y="76"/>
                  </a:cubicBezTo>
                  <a:cubicBezTo>
                    <a:pt x="202" y="76"/>
                    <a:pt x="207" y="76"/>
                    <a:pt x="212" y="76"/>
                  </a:cubicBezTo>
                  <a:cubicBezTo>
                    <a:pt x="229" y="76"/>
                    <a:pt x="237" y="89"/>
                    <a:pt x="237" y="89"/>
                  </a:cubicBezTo>
                  <a:cubicBezTo>
                    <a:pt x="237" y="89"/>
                    <a:pt x="247" y="104"/>
                    <a:pt x="264" y="104"/>
                  </a:cubicBezTo>
                  <a:cubicBezTo>
                    <a:pt x="274" y="104"/>
                    <a:pt x="277" y="104"/>
                    <a:pt x="295" y="104"/>
                  </a:cubicBezTo>
                  <a:cubicBezTo>
                    <a:pt x="316" y="104"/>
                    <a:pt x="334" y="124"/>
                    <a:pt x="338" y="143"/>
                  </a:cubicBezTo>
                  <a:cubicBezTo>
                    <a:pt x="343" y="169"/>
                    <a:pt x="344" y="199"/>
                    <a:pt x="344" y="233"/>
                  </a:cubicBezTo>
                  <a:cubicBezTo>
                    <a:pt x="344" y="291"/>
                    <a:pt x="326" y="365"/>
                    <a:pt x="289" y="365"/>
                  </a:cubicBezTo>
                  <a:close/>
                  <a:moveTo>
                    <a:pt x="303" y="225"/>
                  </a:moveTo>
                  <a:cubicBezTo>
                    <a:pt x="303" y="225"/>
                    <a:pt x="299" y="220"/>
                    <a:pt x="286" y="220"/>
                  </a:cubicBezTo>
                  <a:cubicBezTo>
                    <a:pt x="274" y="220"/>
                    <a:pt x="267" y="220"/>
                    <a:pt x="267" y="220"/>
                  </a:cubicBezTo>
                  <a:cubicBezTo>
                    <a:pt x="267" y="220"/>
                    <a:pt x="267" y="201"/>
                    <a:pt x="282" y="201"/>
                  </a:cubicBezTo>
                  <a:cubicBezTo>
                    <a:pt x="299" y="201"/>
                    <a:pt x="303" y="225"/>
                    <a:pt x="303" y="225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3A2BE2C-1D77-3A45-B4DC-F6DC369BB094}"/>
                </a:ext>
              </a:extLst>
            </p:cNvPr>
            <p:cNvSpPr txBox="1"/>
            <p:nvPr/>
          </p:nvSpPr>
          <p:spPr>
            <a:xfrm>
              <a:off x="1422189" y="4518488"/>
              <a:ext cx="8897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Hadoop</a:t>
              </a: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xmlns="" id="{6AC035B7-1ED6-6748-88D0-D38BCC675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683" y="4978961"/>
              <a:ext cx="594360" cy="5943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821854F-EF16-CD42-91FE-08D8B44DDF12}"/>
                </a:ext>
              </a:extLst>
            </p:cNvPr>
            <p:cNvSpPr txBox="1"/>
            <p:nvPr/>
          </p:nvSpPr>
          <p:spPr>
            <a:xfrm>
              <a:off x="1447686" y="5084596"/>
              <a:ext cx="889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External API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682E245-E351-2B48-ABE8-701EF746B1E2}"/>
                </a:ext>
              </a:extLst>
            </p:cNvPr>
            <p:cNvSpPr txBox="1"/>
            <p:nvPr/>
          </p:nvSpPr>
          <p:spPr>
            <a:xfrm>
              <a:off x="785966" y="1916140"/>
              <a:ext cx="140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548A"/>
                  </a:solidFill>
                  <a:latin typeface="Meta Offc Pro Normal" panose="020B0504030101020102" pitchFamily="34" charset="0"/>
                </a:rPr>
                <a:t>Data sources</a:t>
              </a: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5DF5063B-AC36-C946-8E2E-0084D5CBE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683" y="5645887"/>
              <a:ext cx="594360" cy="594360"/>
            </a:xfrm>
            <a:custGeom>
              <a:avLst/>
              <a:gdLst>
                <a:gd name="T0" fmla="*/ 163 w 326"/>
                <a:gd name="T1" fmla="*/ 0 h 326"/>
                <a:gd name="T2" fmla="*/ 0 w 326"/>
                <a:gd name="T3" fmla="*/ 163 h 326"/>
                <a:gd name="T4" fmla="*/ 163 w 326"/>
                <a:gd name="T5" fmla="*/ 326 h 326"/>
                <a:gd name="T6" fmla="*/ 326 w 326"/>
                <a:gd name="T7" fmla="*/ 163 h 326"/>
                <a:gd name="T8" fmla="*/ 163 w 326"/>
                <a:gd name="T9" fmla="*/ 0 h 326"/>
                <a:gd name="T10" fmla="*/ 167 w 326"/>
                <a:gd name="T11" fmla="*/ 75 h 326"/>
                <a:gd name="T12" fmla="*/ 224 w 326"/>
                <a:gd name="T13" fmla="*/ 99 h 326"/>
                <a:gd name="T14" fmla="*/ 247 w 326"/>
                <a:gd name="T15" fmla="*/ 155 h 326"/>
                <a:gd name="T16" fmla="*/ 235 w 326"/>
                <a:gd name="T17" fmla="*/ 155 h 326"/>
                <a:gd name="T18" fmla="*/ 215 w 326"/>
                <a:gd name="T19" fmla="*/ 107 h 326"/>
                <a:gd name="T20" fmla="*/ 167 w 326"/>
                <a:gd name="T21" fmla="*/ 87 h 326"/>
                <a:gd name="T22" fmla="*/ 167 w 326"/>
                <a:gd name="T23" fmla="*/ 75 h 326"/>
                <a:gd name="T24" fmla="*/ 167 w 326"/>
                <a:gd name="T25" fmla="*/ 95 h 326"/>
                <a:gd name="T26" fmla="*/ 209 w 326"/>
                <a:gd name="T27" fmla="*/ 113 h 326"/>
                <a:gd name="T28" fmla="*/ 227 w 326"/>
                <a:gd name="T29" fmla="*/ 155 h 326"/>
                <a:gd name="T30" fmla="*/ 215 w 326"/>
                <a:gd name="T31" fmla="*/ 155 h 326"/>
                <a:gd name="T32" fmla="*/ 201 w 326"/>
                <a:gd name="T33" fmla="*/ 121 h 326"/>
                <a:gd name="T34" fmla="*/ 167 w 326"/>
                <a:gd name="T35" fmla="*/ 107 h 326"/>
                <a:gd name="T36" fmla="*/ 167 w 326"/>
                <a:gd name="T37" fmla="*/ 95 h 326"/>
                <a:gd name="T38" fmla="*/ 167 w 326"/>
                <a:gd name="T39" fmla="*/ 116 h 326"/>
                <a:gd name="T40" fmla="*/ 195 w 326"/>
                <a:gd name="T41" fmla="*/ 127 h 326"/>
                <a:gd name="T42" fmla="*/ 207 w 326"/>
                <a:gd name="T43" fmla="*/ 155 h 326"/>
                <a:gd name="T44" fmla="*/ 195 w 326"/>
                <a:gd name="T45" fmla="*/ 155 h 326"/>
                <a:gd name="T46" fmla="*/ 187 w 326"/>
                <a:gd name="T47" fmla="*/ 136 h 326"/>
                <a:gd name="T48" fmla="*/ 167 w 326"/>
                <a:gd name="T49" fmla="*/ 128 h 326"/>
                <a:gd name="T50" fmla="*/ 167 w 326"/>
                <a:gd name="T51" fmla="*/ 116 h 326"/>
                <a:gd name="T52" fmla="*/ 246 w 326"/>
                <a:gd name="T53" fmla="*/ 225 h 326"/>
                <a:gd name="T54" fmla="*/ 225 w 326"/>
                <a:gd name="T55" fmla="*/ 246 h 326"/>
                <a:gd name="T56" fmla="*/ 129 w 326"/>
                <a:gd name="T57" fmla="*/ 199 h 326"/>
                <a:gd name="T58" fmla="*/ 82 w 326"/>
                <a:gd name="T59" fmla="*/ 103 h 326"/>
                <a:gd name="T60" fmla="*/ 103 w 326"/>
                <a:gd name="T61" fmla="*/ 82 h 326"/>
                <a:gd name="T62" fmla="*/ 130 w 326"/>
                <a:gd name="T63" fmla="*/ 100 h 326"/>
                <a:gd name="T64" fmla="*/ 136 w 326"/>
                <a:gd name="T65" fmla="*/ 121 h 326"/>
                <a:gd name="T66" fmla="*/ 116 w 326"/>
                <a:gd name="T67" fmla="*/ 141 h 326"/>
                <a:gd name="T68" fmla="*/ 143 w 326"/>
                <a:gd name="T69" fmla="*/ 186 h 326"/>
                <a:gd name="T70" fmla="*/ 187 w 326"/>
                <a:gd name="T71" fmla="*/ 212 h 326"/>
                <a:gd name="T72" fmla="*/ 207 w 326"/>
                <a:gd name="T73" fmla="*/ 192 h 326"/>
                <a:gd name="T74" fmla="*/ 228 w 326"/>
                <a:gd name="T75" fmla="*/ 199 h 326"/>
                <a:gd name="T76" fmla="*/ 246 w 326"/>
                <a:gd name="T77" fmla="*/ 22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326">
                  <a:moveTo>
                    <a:pt x="163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3"/>
                    <a:pt x="73" y="326"/>
                    <a:pt x="163" y="326"/>
                  </a:cubicBezTo>
                  <a:cubicBezTo>
                    <a:pt x="253" y="326"/>
                    <a:pt x="326" y="253"/>
                    <a:pt x="326" y="163"/>
                  </a:cubicBezTo>
                  <a:cubicBezTo>
                    <a:pt x="326" y="73"/>
                    <a:pt x="253" y="0"/>
                    <a:pt x="163" y="0"/>
                  </a:cubicBezTo>
                  <a:close/>
                  <a:moveTo>
                    <a:pt x="167" y="75"/>
                  </a:moveTo>
                  <a:cubicBezTo>
                    <a:pt x="189" y="75"/>
                    <a:pt x="209" y="83"/>
                    <a:pt x="224" y="99"/>
                  </a:cubicBezTo>
                  <a:cubicBezTo>
                    <a:pt x="239" y="114"/>
                    <a:pt x="247" y="134"/>
                    <a:pt x="247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37"/>
                    <a:pt x="228" y="120"/>
                    <a:pt x="215" y="107"/>
                  </a:cubicBezTo>
                  <a:cubicBezTo>
                    <a:pt x="202" y="94"/>
                    <a:pt x="185" y="87"/>
                    <a:pt x="167" y="87"/>
                  </a:cubicBezTo>
                  <a:lnTo>
                    <a:pt x="167" y="75"/>
                  </a:lnTo>
                  <a:close/>
                  <a:moveTo>
                    <a:pt x="167" y="95"/>
                  </a:moveTo>
                  <a:cubicBezTo>
                    <a:pt x="183" y="95"/>
                    <a:pt x="198" y="102"/>
                    <a:pt x="209" y="113"/>
                  </a:cubicBezTo>
                  <a:cubicBezTo>
                    <a:pt x="221" y="124"/>
                    <a:pt x="227" y="139"/>
                    <a:pt x="227" y="155"/>
                  </a:cubicBezTo>
                  <a:cubicBezTo>
                    <a:pt x="215" y="155"/>
                    <a:pt x="215" y="155"/>
                    <a:pt x="215" y="155"/>
                  </a:cubicBezTo>
                  <a:cubicBezTo>
                    <a:pt x="215" y="142"/>
                    <a:pt x="210" y="130"/>
                    <a:pt x="201" y="121"/>
                  </a:cubicBezTo>
                  <a:cubicBezTo>
                    <a:pt x="192" y="112"/>
                    <a:pt x="180" y="107"/>
                    <a:pt x="167" y="107"/>
                  </a:cubicBezTo>
                  <a:lnTo>
                    <a:pt x="167" y="95"/>
                  </a:lnTo>
                  <a:close/>
                  <a:moveTo>
                    <a:pt x="167" y="116"/>
                  </a:moveTo>
                  <a:cubicBezTo>
                    <a:pt x="178" y="116"/>
                    <a:pt x="188" y="120"/>
                    <a:pt x="195" y="127"/>
                  </a:cubicBezTo>
                  <a:cubicBezTo>
                    <a:pt x="202" y="135"/>
                    <a:pt x="207" y="145"/>
                    <a:pt x="207" y="155"/>
                  </a:cubicBezTo>
                  <a:cubicBezTo>
                    <a:pt x="195" y="155"/>
                    <a:pt x="195" y="155"/>
                    <a:pt x="195" y="155"/>
                  </a:cubicBezTo>
                  <a:cubicBezTo>
                    <a:pt x="195" y="148"/>
                    <a:pt x="192" y="141"/>
                    <a:pt x="187" y="136"/>
                  </a:cubicBezTo>
                  <a:cubicBezTo>
                    <a:pt x="181" y="131"/>
                    <a:pt x="174" y="128"/>
                    <a:pt x="167" y="128"/>
                  </a:cubicBezTo>
                  <a:lnTo>
                    <a:pt x="167" y="116"/>
                  </a:lnTo>
                  <a:close/>
                  <a:moveTo>
                    <a:pt x="246" y="225"/>
                  </a:moveTo>
                  <a:cubicBezTo>
                    <a:pt x="238" y="233"/>
                    <a:pt x="225" y="246"/>
                    <a:pt x="225" y="246"/>
                  </a:cubicBezTo>
                  <a:cubicBezTo>
                    <a:pt x="212" y="259"/>
                    <a:pt x="175" y="245"/>
                    <a:pt x="129" y="199"/>
                  </a:cubicBezTo>
                  <a:cubicBezTo>
                    <a:pt x="83" y="153"/>
                    <a:pt x="69" y="117"/>
                    <a:pt x="82" y="103"/>
                  </a:cubicBezTo>
                  <a:cubicBezTo>
                    <a:pt x="82" y="103"/>
                    <a:pt x="95" y="90"/>
                    <a:pt x="103" y="82"/>
                  </a:cubicBezTo>
                  <a:cubicBezTo>
                    <a:pt x="112" y="74"/>
                    <a:pt x="122" y="89"/>
                    <a:pt x="130" y="100"/>
                  </a:cubicBezTo>
                  <a:cubicBezTo>
                    <a:pt x="138" y="111"/>
                    <a:pt x="139" y="119"/>
                    <a:pt x="136" y="121"/>
                  </a:cubicBezTo>
                  <a:cubicBezTo>
                    <a:pt x="134" y="124"/>
                    <a:pt x="123" y="134"/>
                    <a:pt x="116" y="141"/>
                  </a:cubicBezTo>
                  <a:cubicBezTo>
                    <a:pt x="113" y="144"/>
                    <a:pt x="112" y="155"/>
                    <a:pt x="143" y="186"/>
                  </a:cubicBezTo>
                  <a:cubicBezTo>
                    <a:pt x="173" y="216"/>
                    <a:pt x="184" y="215"/>
                    <a:pt x="187" y="212"/>
                  </a:cubicBezTo>
                  <a:cubicBezTo>
                    <a:pt x="194" y="205"/>
                    <a:pt x="205" y="195"/>
                    <a:pt x="207" y="192"/>
                  </a:cubicBezTo>
                  <a:cubicBezTo>
                    <a:pt x="210" y="190"/>
                    <a:pt x="218" y="191"/>
                    <a:pt x="228" y="199"/>
                  </a:cubicBezTo>
                  <a:cubicBezTo>
                    <a:pt x="239" y="207"/>
                    <a:pt x="254" y="217"/>
                    <a:pt x="246" y="225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A36F13D-56C5-C944-977B-CC88F20BF9C8}"/>
                </a:ext>
              </a:extLst>
            </p:cNvPr>
            <p:cNvSpPr txBox="1"/>
            <p:nvPr/>
          </p:nvSpPr>
          <p:spPr>
            <a:xfrm>
              <a:off x="1302684" y="5718942"/>
              <a:ext cx="10845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Unstructured data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DE6B3370-588E-934B-A15B-0A8AE4567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55" y="3269860"/>
            <a:ext cx="634343" cy="6578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C7E90DF-7B4B-3849-ABDA-69B23D7369E6}"/>
              </a:ext>
            </a:extLst>
          </p:cNvPr>
          <p:cNvSpPr txBox="1"/>
          <p:nvPr/>
        </p:nvSpPr>
        <p:spPr>
          <a:xfrm>
            <a:off x="2797482" y="3979084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474747"/>
                </a:solidFill>
                <a:latin typeface="Meta Offc Pro Normal" panose="020B0504030101020102" pitchFamily="34" charset="0"/>
              </a:rPr>
              <a:t>AWS S3</a:t>
            </a:r>
          </a:p>
          <a:p>
            <a:pPr algn="ctr"/>
            <a:r>
              <a:rPr lang="en-US" sz="1100">
                <a:solidFill>
                  <a:srgbClr val="474747"/>
                </a:solidFill>
                <a:latin typeface="Meta Offc Pro Normal" panose="020B0504030101020102" pitchFamily="34" charset="0"/>
              </a:rPr>
              <a:t>(Avro format)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4B53B54-1341-0D4A-B5F6-9397710438A9}"/>
              </a:ext>
            </a:extLst>
          </p:cNvPr>
          <p:cNvGrpSpPr/>
          <p:nvPr/>
        </p:nvGrpSpPr>
        <p:grpSpPr>
          <a:xfrm>
            <a:off x="9779842" y="1600199"/>
            <a:ext cx="1826042" cy="4561660"/>
            <a:chOff x="9851244" y="1823642"/>
            <a:chExt cx="1826042" cy="45616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1C77BFC6-090C-674E-9392-3ACCC41172A4}"/>
                </a:ext>
              </a:extLst>
            </p:cNvPr>
            <p:cNvSpPr/>
            <p:nvPr/>
          </p:nvSpPr>
          <p:spPr>
            <a:xfrm rot="16200000">
              <a:off x="8483435" y="3191451"/>
              <a:ext cx="4561660" cy="18260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9209DA53-17B9-F848-B846-A935D95CD350}"/>
                </a:ext>
              </a:extLst>
            </p:cNvPr>
            <p:cNvSpPr txBox="1"/>
            <p:nvPr/>
          </p:nvSpPr>
          <p:spPr>
            <a:xfrm>
              <a:off x="10778009" y="2543465"/>
              <a:ext cx="874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Snowflake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17AA481-DDA7-BB43-A8AD-4A603C4EA049}"/>
                </a:ext>
              </a:extLst>
            </p:cNvPr>
            <p:cNvSpPr txBox="1"/>
            <p:nvPr/>
          </p:nvSpPr>
          <p:spPr>
            <a:xfrm>
              <a:off x="10950232" y="3517974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ORC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9B1B4A4-16B0-8042-AE57-24EF13A1919B}"/>
                </a:ext>
              </a:extLst>
            </p:cNvPr>
            <p:cNvSpPr txBox="1"/>
            <p:nvPr/>
          </p:nvSpPr>
          <p:spPr>
            <a:xfrm>
              <a:off x="10736360" y="4374831"/>
              <a:ext cx="889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RDS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75D65A5-D57E-EE45-8320-1182421616EA}"/>
                </a:ext>
              </a:extLst>
            </p:cNvPr>
            <p:cNvSpPr txBox="1"/>
            <p:nvPr/>
          </p:nvSpPr>
          <p:spPr>
            <a:xfrm>
              <a:off x="10056005" y="1916399"/>
              <a:ext cx="140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548A"/>
                  </a:solidFill>
                  <a:latin typeface="Meta Offc Pro Normal" panose="020B0504030101020102" pitchFamily="34" charset="0"/>
                </a:rPr>
                <a:t>Target</a:t>
              </a: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xmlns="" id="{49A56A77-BA8A-1941-9D34-67CF97D3A4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72481" y="2384866"/>
              <a:ext cx="687306" cy="685800"/>
            </a:xfrm>
            <a:custGeom>
              <a:avLst/>
              <a:gdLst>
                <a:gd name="T0" fmla="*/ 127 w 233"/>
                <a:gd name="T1" fmla="*/ 157 h 232"/>
                <a:gd name="T2" fmla="*/ 116 w 233"/>
                <a:gd name="T3" fmla="*/ 168 h 232"/>
                <a:gd name="T4" fmla="*/ 106 w 233"/>
                <a:gd name="T5" fmla="*/ 157 h 232"/>
                <a:gd name="T6" fmla="*/ 116 w 233"/>
                <a:gd name="T7" fmla="*/ 147 h 232"/>
                <a:gd name="T8" fmla="*/ 127 w 233"/>
                <a:gd name="T9" fmla="*/ 157 h 232"/>
                <a:gd name="T10" fmla="*/ 156 w 233"/>
                <a:gd name="T11" fmla="*/ 157 h 232"/>
                <a:gd name="T12" fmla="*/ 116 w 233"/>
                <a:gd name="T13" fmla="*/ 197 h 232"/>
                <a:gd name="T14" fmla="*/ 77 w 233"/>
                <a:gd name="T15" fmla="*/ 157 h 232"/>
                <a:gd name="T16" fmla="*/ 116 w 233"/>
                <a:gd name="T17" fmla="*/ 118 h 232"/>
                <a:gd name="T18" fmla="*/ 156 w 233"/>
                <a:gd name="T19" fmla="*/ 157 h 232"/>
                <a:gd name="T20" fmla="*/ 137 w 233"/>
                <a:gd name="T21" fmla="*/ 157 h 232"/>
                <a:gd name="T22" fmla="*/ 142 w 233"/>
                <a:gd name="T23" fmla="*/ 151 h 232"/>
                <a:gd name="T24" fmla="*/ 139 w 233"/>
                <a:gd name="T25" fmla="*/ 144 h 232"/>
                <a:gd name="T26" fmla="*/ 131 w 233"/>
                <a:gd name="T27" fmla="*/ 143 h 232"/>
                <a:gd name="T28" fmla="*/ 129 w 233"/>
                <a:gd name="T29" fmla="*/ 135 h 232"/>
                <a:gd name="T30" fmla="*/ 123 w 233"/>
                <a:gd name="T31" fmla="*/ 132 h 232"/>
                <a:gd name="T32" fmla="*/ 116 w 233"/>
                <a:gd name="T33" fmla="*/ 137 h 232"/>
                <a:gd name="T34" fmla="*/ 110 w 233"/>
                <a:gd name="T35" fmla="*/ 132 h 232"/>
                <a:gd name="T36" fmla="*/ 103 w 233"/>
                <a:gd name="T37" fmla="*/ 135 h 232"/>
                <a:gd name="T38" fmla="*/ 102 w 233"/>
                <a:gd name="T39" fmla="*/ 143 h 232"/>
                <a:gd name="T40" fmla="*/ 94 w 233"/>
                <a:gd name="T41" fmla="*/ 144 h 232"/>
                <a:gd name="T42" fmla="*/ 91 w 233"/>
                <a:gd name="T43" fmla="*/ 151 h 232"/>
                <a:gd name="T44" fmla="*/ 96 w 233"/>
                <a:gd name="T45" fmla="*/ 157 h 232"/>
                <a:gd name="T46" fmla="*/ 91 w 233"/>
                <a:gd name="T47" fmla="*/ 164 h 232"/>
                <a:gd name="T48" fmla="*/ 94 w 233"/>
                <a:gd name="T49" fmla="*/ 170 h 232"/>
                <a:gd name="T50" fmla="*/ 102 w 233"/>
                <a:gd name="T51" fmla="*/ 172 h 232"/>
                <a:gd name="T52" fmla="*/ 103 w 233"/>
                <a:gd name="T53" fmla="*/ 180 h 232"/>
                <a:gd name="T54" fmla="*/ 110 w 233"/>
                <a:gd name="T55" fmla="*/ 183 h 232"/>
                <a:gd name="T56" fmla="*/ 116 w 233"/>
                <a:gd name="T57" fmla="*/ 178 h 232"/>
                <a:gd name="T58" fmla="*/ 123 w 233"/>
                <a:gd name="T59" fmla="*/ 183 h 232"/>
                <a:gd name="T60" fmla="*/ 129 w 233"/>
                <a:gd name="T61" fmla="*/ 180 h 232"/>
                <a:gd name="T62" fmla="*/ 131 w 233"/>
                <a:gd name="T63" fmla="*/ 172 h 232"/>
                <a:gd name="T64" fmla="*/ 139 w 233"/>
                <a:gd name="T65" fmla="*/ 170 h 232"/>
                <a:gd name="T66" fmla="*/ 142 w 233"/>
                <a:gd name="T67" fmla="*/ 164 h 232"/>
                <a:gd name="T68" fmla="*/ 137 w 233"/>
                <a:gd name="T69" fmla="*/ 157 h 232"/>
                <a:gd name="T70" fmla="*/ 233 w 233"/>
                <a:gd name="T71" fmla="*/ 116 h 232"/>
                <a:gd name="T72" fmla="*/ 116 w 233"/>
                <a:gd name="T73" fmla="*/ 232 h 232"/>
                <a:gd name="T74" fmla="*/ 0 w 233"/>
                <a:gd name="T75" fmla="*/ 116 h 232"/>
                <a:gd name="T76" fmla="*/ 116 w 233"/>
                <a:gd name="T77" fmla="*/ 0 h 232"/>
                <a:gd name="T78" fmla="*/ 233 w 233"/>
                <a:gd name="T79" fmla="*/ 116 h 232"/>
                <a:gd name="T80" fmla="*/ 161 w 233"/>
                <a:gd name="T81" fmla="*/ 157 h 232"/>
                <a:gd name="T82" fmla="*/ 116 w 233"/>
                <a:gd name="T83" fmla="*/ 113 h 232"/>
                <a:gd name="T84" fmla="*/ 72 w 233"/>
                <a:gd name="T85" fmla="*/ 157 h 232"/>
                <a:gd name="T86" fmla="*/ 116 w 233"/>
                <a:gd name="T87" fmla="*/ 202 h 232"/>
                <a:gd name="T88" fmla="*/ 161 w 233"/>
                <a:gd name="T89" fmla="*/ 157 h 232"/>
                <a:gd name="T90" fmla="*/ 206 w 233"/>
                <a:gd name="T91" fmla="*/ 100 h 232"/>
                <a:gd name="T92" fmla="*/ 172 w 233"/>
                <a:gd name="T93" fmla="*/ 65 h 232"/>
                <a:gd name="T94" fmla="*/ 162 w 233"/>
                <a:gd name="T95" fmla="*/ 67 h 232"/>
                <a:gd name="T96" fmla="*/ 145 w 233"/>
                <a:gd name="T97" fmla="*/ 55 h 232"/>
                <a:gd name="T98" fmla="*/ 143 w 233"/>
                <a:gd name="T99" fmla="*/ 55 h 232"/>
                <a:gd name="T100" fmla="*/ 111 w 233"/>
                <a:gd name="T101" fmla="*/ 30 h 232"/>
                <a:gd name="T102" fmla="*/ 80 w 233"/>
                <a:gd name="T103" fmla="*/ 54 h 232"/>
                <a:gd name="T104" fmla="*/ 57 w 233"/>
                <a:gd name="T105" fmla="*/ 77 h 232"/>
                <a:gd name="T106" fmla="*/ 57 w 233"/>
                <a:gd name="T107" fmla="*/ 79 h 232"/>
                <a:gd name="T108" fmla="*/ 54 w 233"/>
                <a:gd name="T109" fmla="*/ 79 h 232"/>
                <a:gd name="T110" fmla="*/ 26 w 233"/>
                <a:gd name="T111" fmla="*/ 107 h 232"/>
                <a:gd name="T112" fmla="*/ 54 w 233"/>
                <a:gd name="T113" fmla="*/ 135 h 232"/>
                <a:gd name="T114" fmla="*/ 72 w 233"/>
                <a:gd name="T115" fmla="*/ 135 h 232"/>
                <a:gd name="T116" fmla="*/ 116 w 233"/>
                <a:gd name="T117" fmla="*/ 107 h 232"/>
                <a:gd name="T118" fmla="*/ 161 w 233"/>
                <a:gd name="T119" fmla="*/ 135 h 232"/>
                <a:gd name="T120" fmla="*/ 172 w 233"/>
                <a:gd name="T121" fmla="*/ 135 h 232"/>
                <a:gd name="T122" fmla="*/ 206 w 233"/>
                <a:gd name="T123" fmla="*/ 10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127" y="157"/>
                  </a:moveTo>
                  <a:cubicBezTo>
                    <a:pt x="127" y="163"/>
                    <a:pt x="122" y="168"/>
                    <a:pt x="116" y="168"/>
                  </a:cubicBezTo>
                  <a:cubicBezTo>
                    <a:pt x="111" y="168"/>
                    <a:pt x="106" y="163"/>
                    <a:pt x="106" y="157"/>
                  </a:cubicBezTo>
                  <a:cubicBezTo>
                    <a:pt x="106" y="152"/>
                    <a:pt x="111" y="147"/>
                    <a:pt x="116" y="147"/>
                  </a:cubicBezTo>
                  <a:cubicBezTo>
                    <a:pt x="122" y="147"/>
                    <a:pt x="127" y="152"/>
                    <a:pt x="127" y="157"/>
                  </a:cubicBezTo>
                  <a:close/>
                  <a:moveTo>
                    <a:pt x="156" y="157"/>
                  </a:moveTo>
                  <a:cubicBezTo>
                    <a:pt x="156" y="179"/>
                    <a:pt x="138" y="197"/>
                    <a:pt x="116" y="197"/>
                  </a:cubicBezTo>
                  <a:cubicBezTo>
                    <a:pt x="95" y="197"/>
                    <a:pt x="77" y="179"/>
                    <a:pt x="77" y="157"/>
                  </a:cubicBezTo>
                  <a:cubicBezTo>
                    <a:pt x="77" y="136"/>
                    <a:pt x="95" y="118"/>
                    <a:pt x="116" y="118"/>
                  </a:cubicBezTo>
                  <a:cubicBezTo>
                    <a:pt x="138" y="118"/>
                    <a:pt x="156" y="136"/>
                    <a:pt x="156" y="157"/>
                  </a:cubicBezTo>
                  <a:close/>
                  <a:moveTo>
                    <a:pt x="137" y="157"/>
                  </a:moveTo>
                  <a:cubicBezTo>
                    <a:pt x="137" y="154"/>
                    <a:pt x="139" y="152"/>
                    <a:pt x="142" y="151"/>
                  </a:cubicBezTo>
                  <a:cubicBezTo>
                    <a:pt x="141" y="149"/>
                    <a:pt x="140" y="146"/>
                    <a:pt x="139" y="144"/>
                  </a:cubicBezTo>
                  <a:cubicBezTo>
                    <a:pt x="136" y="146"/>
                    <a:pt x="133" y="145"/>
                    <a:pt x="131" y="143"/>
                  </a:cubicBezTo>
                  <a:cubicBezTo>
                    <a:pt x="129" y="141"/>
                    <a:pt x="128" y="138"/>
                    <a:pt x="129" y="135"/>
                  </a:cubicBezTo>
                  <a:cubicBezTo>
                    <a:pt x="128" y="134"/>
                    <a:pt x="125" y="133"/>
                    <a:pt x="123" y="132"/>
                  </a:cubicBezTo>
                  <a:cubicBezTo>
                    <a:pt x="122" y="135"/>
                    <a:pt x="120" y="137"/>
                    <a:pt x="116" y="137"/>
                  </a:cubicBezTo>
                  <a:cubicBezTo>
                    <a:pt x="113" y="137"/>
                    <a:pt x="111" y="135"/>
                    <a:pt x="110" y="132"/>
                  </a:cubicBezTo>
                  <a:cubicBezTo>
                    <a:pt x="108" y="133"/>
                    <a:pt x="105" y="134"/>
                    <a:pt x="103" y="135"/>
                  </a:cubicBezTo>
                  <a:cubicBezTo>
                    <a:pt x="105" y="138"/>
                    <a:pt x="104" y="141"/>
                    <a:pt x="102" y="143"/>
                  </a:cubicBezTo>
                  <a:cubicBezTo>
                    <a:pt x="100" y="145"/>
                    <a:pt x="97" y="146"/>
                    <a:pt x="94" y="144"/>
                  </a:cubicBezTo>
                  <a:cubicBezTo>
                    <a:pt x="93" y="146"/>
                    <a:pt x="92" y="149"/>
                    <a:pt x="91" y="151"/>
                  </a:cubicBezTo>
                  <a:cubicBezTo>
                    <a:pt x="94" y="152"/>
                    <a:pt x="96" y="154"/>
                    <a:pt x="96" y="157"/>
                  </a:cubicBezTo>
                  <a:cubicBezTo>
                    <a:pt x="96" y="161"/>
                    <a:pt x="94" y="163"/>
                    <a:pt x="91" y="164"/>
                  </a:cubicBezTo>
                  <a:cubicBezTo>
                    <a:pt x="92" y="166"/>
                    <a:pt x="93" y="169"/>
                    <a:pt x="94" y="170"/>
                  </a:cubicBezTo>
                  <a:cubicBezTo>
                    <a:pt x="97" y="169"/>
                    <a:pt x="100" y="170"/>
                    <a:pt x="102" y="172"/>
                  </a:cubicBezTo>
                  <a:cubicBezTo>
                    <a:pt x="104" y="174"/>
                    <a:pt x="105" y="177"/>
                    <a:pt x="103" y="180"/>
                  </a:cubicBezTo>
                  <a:cubicBezTo>
                    <a:pt x="105" y="181"/>
                    <a:pt x="108" y="182"/>
                    <a:pt x="110" y="183"/>
                  </a:cubicBezTo>
                  <a:cubicBezTo>
                    <a:pt x="111" y="180"/>
                    <a:pt x="113" y="178"/>
                    <a:pt x="116" y="178"/>
                  </a:cubicBezTo>
                  <a:cubicBezTo>
                    <a:pt x="120" y="178"/>
                    <a:pt x="122" y="180"/>
                    <a:pt x="123" y="183"/>
                  </a:cubicBezTo>
                  <a:cubicBezTo>
                    <a:pt x="125" y="182"/>
                    <a:pt x="128" y="181"/>
                    <a:pt x="129" y="180"/>
                  </a:cubicBezTo>
                  <a:cubicBezTo>
                    <a:pt x="128" y="177"/>
                    <a:pt x="129" y="174"/>
                    <a:pt x="131" y="172"/>
                  </a:cubicBezTo>
                  <a:cubicBezTo>
                    <a:pt x="133" y="170"/>
                    <a:pt x="136" y="169"/>
                    <a:pt x="139" y="170"/>
                  </a:cubicBezTo>
                  <a:cubicBezTo>
                    <a:pt x="140" y="169"/>
                    <a:pt x="141" y="166"/>
                    <a:pt x="142" y="164"/>
                  </a:cubicBezTo>
                  <a:cubicBezTo>
                    <a:pt x="139" y="163"/>
                    <a:pt x="137" y="161"/>
                    <a:pt x="137" y="157"/>
                  </a:cubicBezTo>
                  <a:close/>
                  <a:moveTo>
                    <a:pt x="233" y="116"/>
                  </a:moveTo>
                  <a:cubicBezTo>
                    <a:pt x="233" y="180"/>
                    <a:pt x="180" y="232"/>
                    <a:pt x="116" y="232"/>
                  </a:cubicBezTo>
                  <a:cubicBezTo>
                    <a:pt x="53" y="232"/>
                    <a:pt x="0" y="180"/>
                    <a:pt x="0" y="116"/>
                  </a:cubicBezTo>
                  <a:cubicBezTo>
                    <a:pt x="0" y="52"/>
                    <a:pt x="53" y="0"/>
                    <a:pt x="116" y="0"/>
                  </a:cubicBezTo>
                  <a:cubicBezTo>
                    <a:pt x="180" y="0"/>
                    <a:pt x="233" y="52"/>
                    <a:pt x="233" y="116"/>
                  </a:cubicBezTo>
                  <a:close/>
                  <a:moveTo>
                    <a:pt x="161" y="157"/>
                  </a:moveTo>
                  <a:cubicBezTo>
                    <a:pt x="161" y="133"/>
                    <a:pt x="141" y="113"/>
                    <a:pt x="116" y="113"/>
                  </a:cubicBezTo>
                  <a:cubicBezTo>
                    <a:pt x="92" y="113"/>
                    <a:pt x="72" y="133"/>
                    <a:pt x="72" y="157"/>
                  </a:cubicBezTo>
                  <a:cubicBezTo>
                    <a:pt x="72" y="182"/>
                    <a:pt x="92" y="202"/>
                    <a:pt x="116" y="202"/>
                  </a:cubicBezTo>
                  <a:cubicBezTo>
                    <a:pt x="141" y="202"/>
                    <a:pt x="161" y="182"/>
                    <a:pt x="161" y="157"/>
                  </a:cubicBezTo>
                  <a:close/>
                  <a:moveTo>
                    <a:pt x="206" y="100"/>
                  </a:moveTo>
                  <a:cubicBezTo>
                    <a:pt x="206" y="81"/>
                    <a:pt x="191" y="65"/>
                    <a:pt x="172" y="65"/>
                  </a:cubicBezTo>
                  <a:cubicBezTo>
                    <a:pt x="168" y="65"/>
                    <a:pt x="165" y="66"/>
                    <a:pt x="162" y="67"/>
                  </a:cubicBezTo>
                  <a:cubicBezTo>
                    <a:pt x="159" y="60"/>
                    <a:pt x="153" y="55"/>
                    <a:pt x="145" y="55"/>
                  </a:cubicBezTo>
                  <a:cubicBezTo>
                    <a:pt x="144" y="55"/>
                    <a:pt x="144" y="55"/>
                    <a:pt x="143" y="55"/>
                  </a:cubicBezTo>
                  <a:cubicBezTo>
                    <a:pt x="140" y="41"/>
                    <a:pt x="127" y="30"/>
                    <a:pt x="111" y="30"/>
                  </a:cubicBezTo>
                  <a:cubicBezTo>
                    <a:pt x="96" y="30"/>
                    <a:pt x="84" y="40"/>
                    <a:pt x="80" y="54"/>
                  </a:cubicBezTo>
                  <a:cubicBezTo>
                    <a:pt x="67" y="54"/>
                    <a:pt x="57" y="64"/>
                    <a:pt x="57" y="77"/>
                  </a:cubicBezTo>
                  <a:cubicBezTo>
                    <a:pt x="57" y="78"/>
                    <a:pt x="57" y="79"/>
                    <a:pt x="57" y="79"/>
                  </a:cubicBezTo>
                  <a:cubicBezTo>
                    <a:pt x="56" y="79"/>
                    <a:pt x="55" y="79"/>
                    <a:pt x="54" y="79"/>
                  </a:cubicBezTo>
                  <a:cubicBezTo>
                    <a:pt x="39" y="79"/>
                    <a:pt x="26" y="92"/>
                    <a:pt x="26" y="107"/>
                  </a:cubicBezTo>
                  <a:cubicBezTo>
                    <a:pt x="26" y="122"/>
                    <a:pt x="39" y="135"/>
                    <a:pt x="54" y="135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80" y="118"/>
                    <a:pt x="97" y="107"/>
                    <a:pt x="116" y="107"/>
                  </a:cubicBezTo>
                  <a:cubicBezTo>
                    <a:pt x="136" y="107"/>
                    <a:pt x="153" y="118"/>
                    <a:pt x="161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91" y="135"/>
                    <a:pt x="206" y="119"/>
                    <a:pt x="206" y="100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xmlns="" id="{D5529999-D09F-AC4B-BC30-38356F955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3234" y="3284776"/>
              <a:ext cx="685800" cy="685800"/>
            </a:xfrm>
            <a:custGeom>
              <a:avLst/>
              <a:gdLst>
                <a:gd name="T0" fmla="*/ 79 w 232"/>
                <a:gd name="T1" fmla="*/ 135 h 232"/>
                <a:gd name="T2" fmla="*/ 126 w 232"/>
                <a:gd name="T3" fmla="*/ 151 h 232"/>
                <a:gd name="T4" fmla="*/ 92 w 232"/>
                <a:gd name="T5" fmla="*/ 149 h 232"/>
                <a:gd name="T6" fmla="*/ 92 w 232"/>
                <a:gd name="T7" fmla="*/ 152 h 232"/>
                <a:gd name="T8" fmla="*/ 83 w 232"/>
                <a:gd name="T9" fmla="*/ 187 h 232"/>
                <a:gd name="T10" fmla="*/ 107 w 232"/>
                <a:gd name="T11" fmla="*/ 187 h 232"/>
                <a:gd name="T12" fmla="*/ 83 w 232"/>
                <a:gd name="T13" fmla="*/ 176 h 232"/>
                <a:gd name="T14" fmla="*/ 121 w 232"/>
                <a:gd name="T15" fmla="*/ 170 h 232"/>
                <a:gd name="T16" fmla="*/ 121 w 232"/>
                <a:gd name="T17" fmla="*/ 167 h 232"/>
                <a:gd name="T18" fmla="*/ 83 w 232"/>
                <a:gd name="T19" fmla="*/ 161 h 232"/>
                <a:gd name="T20" fmla="*/ 121 w 232"/>
                <a:gd name="T21" fmla="*/ 161 h 232"/>
                <a:gd name="T22" fmla="*/ 123 w 232"/>
                <a:gd name="T23" fmla="*/ 146 h 232"/>
                <a:gd name="T24" fmla="*/ 134 w 232"/>
                <a:gd name="T25" fmla="*/ 122 h 232"/>
                <a:gd name="T26" fmla="*/ 134 w 232"/>
                <a:gd name="T27" fmla="*/ 129 h 232"/>
                <a:gd name="T28" fmla="*/ 0 w 232"/>
                <a:gd name="T29" fmla="*/ 116 h 232"/>
                <a:gd name="T30" fmla="*/ 116 w 232"/>
                <a:gd name="T31" fmla="*/ 0 h 232"/>
                <a:gd name="T32" fmla="*/ 78 w 232"/>
                <a:gd name="T33" fmla="*/ 199 h 232"/>
                <a:gd name="T34" fmla="*/ 78 w 232"/>
                <a:gd name="T35" fmla="*/ 131 h 232"/>
                <a:gd name="T36" fmla="*/ 114 w 232"/>
                <a:gd name="T37" fmla="*/ 131 h 232"/>
                <a:gd name="T38" fmla="*/ 130 w 232"/>
                <a:gd name="T39" fmla="*/ 148 h 232"/>
                <a:gd name="T40" fmla="*/ 129 w 232"/>
                <a:gd name="T41" fmla="*/ 133 h 232"/>
                <a:gd name="T42" fmla="*/ 120 w 232"/>
                <a:gd name="T43" fmla="*/ 133 h 232"/>
                <a:gd name="T44" fmla="*/ 141 w 232"/>
                <a:gd name="T45" fmla="*/ 142 h 232"/>
                <a:gd name="T46" fmla="*/ 132 w 232"/>
                <a:gd name="T47" fmla="*/ 144 h 232"/>
                <a:gd name="T48" fmla="*/ 141 w 232"/>
                <a:gd name="T49" fmla="*/ 153 h 232"/>
                <a:gd name="T50" fmla="*/ 133 w 232"/>
                <a:gd name="T51" fmla="*/ 159 h 232"/>
                <a:gd name="T52" fmla="*/ 133 w 232"/>
                <a:gd name="T53" fmla="*/ 162 h 232"/>
                <a:gd name="T54" fmla="*/ 146 w 232"/>
                <a:gd name="T55" fmla="*/ 183 h 232"/>
                <a:gd name="T56" fmla="*/ 145 w 232"/>
                <a:gd name="T57" fmla="*/ 179 h 232"/>
                <a:gd name="T58" fmla="*/ 130 w 232"/>
                <a:gd name="T59" fmla="*/ 129 h 232"/>
                <a:gd name="T60" fmla="*/ 98 w 232"/>
                <a:gd name="T61" fmla="*/ 128 h 232"/>
                <a:gd name="T62" fmla="*/ 97 w 232"/>
                <a:gd name="T63" fmla="*/ 115 h 232"/>
                <a:gd name="T64" fmla="*/ 133 w 232"/>
                <a:gd name="T65" fmla="*/ 115 h 232"/>
                <a:gd name="T66" fmla="*/ 149 w 232"/>
                <a:gd name="T67" fmla="*/ 132 h 232"/>
                <a:gd name="T68" fmla="*/ 156 w 232"/>
                <a:gd name="T69" fmla="*/ 138 h 232"/>
                <a:gd name="T70" fmla="*/ 138 w 232"/>
                <a:gd name="T71" fmla="*/ 111 h 232"/>
                <a:gd name="T72" fmla="*/ 97 w 232"/>
                <a:gd name="T73" fmla="*/ 108 h 232"/>
                <a:gd name="T74" fmla="*/ 78 w 232"/>
                <a:gd name="T75" fmla="*/ 124 h 232"/>
                <a:gd name="T76" fmla="*/ 54 w 232"/>
                <a:gd name="T77" fmla="*/ 138 h 232"/>
                <a:gd name="T78" fmla="*/ 57 w 232"/>
                <a:gd name="T79" fmla="*/ 82 h 232"/>
                <a:gd name="T80" fmla="*/ 111 w 232"/>
                <a:gd name="T81" fmla="*/ 33 h 232"/>
                <a:gd name="T82" fmla="*/ 162 w 232"/>
                <a:gd name="T83" fmla="*/ 70 h 232"/>
                <a:gd name="T84" fmla="*/ 171 w 232"/>
                <a:gd name="T85" fmla="*/ 13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2" h="232">
                  <a:moveTo>
                    <a:pt x="110" y="145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113" y="151"/>
                    <a:pt x="110" y="148"/>
                    <a:pt x="110" y="145"/>
                  </a:cubicBezTo>
                  <a:close/>
                  <a:moveTo>
                    <a:pt x="92" y="149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50"/>
                    <a:pt x="112" y="151"/>
                    <a:pt x="113" y="152"/>
                  </a:cubicBezTo>
                  <a:cubicBezTo>
                    <a:pt x="92" y="152"/>
                    <a:pt x="92" y="152"/>
                    <a:pt x="92" y="152"/>
                  </a:cubicBezTo>
                  <a:lnTo>
                    <a:pt x="92" y="149"/>
                  </a:lnTo>
                  <a:close/>
                  <a:moveTo>
                    <a:pt x="107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107" y="184"/>
                    <a:pt x="107" y="184"/>
                    <a:pt x="107" y="184"/>
                  </a:cubicBezTo>
                  <a:lnTo>
                    <a:pt x="107" y="187"/>
                  </a:lnTo>
                  <a:close/>
                  <a:moveTo>
                    <a:pt x="121" y="178"/>
                  </a:moveTo>
                  <a:cubicBezTo>
                    <a:pt x="83" y="178"/>
                    <a:pt x="83" y="178"/>
                    <a:pt x="83" y="178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121" y="176"/>
                    <a:pt x="121" y="176"/>
                    <a:pt x="121" y="176"/>
                  </a:cubicBezTo>
                  <a:lnTo>
                    <a:pt x="121" y="178"/>
                  </a:lnTo>
                  <a:close/>
                  <a:moveTo>
                    <a:pt x="121" y="170"/>
                  </a:moveTo>
                  <a:cubicBezTo>
                    <a:pt x="83" y="170"/>
                    <a:pt x="83" y="170"/>
                    <a:pt x="83" y="170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121" y="167"/>
                    <a:pt x="121" y="167"/>
                    <a:pt x="121" y="167"/>
                  </a:cubicBezTo>
                  <a:lnTo>
                    <a:pt x="121" y="170"/>
                  </a:lnTo>
                  <a:close/>
                  <a:moveTo>
                    <a:pt x="121" y="161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121" y="158"/>
                    <a:pt x="121" y="158"/>
                    <a:pt x="121" y="158"/>
                  </a:cubicBezTo>
                  <a:lnTo>
                    <a:pt x="121" y="161"/>
                  </a:lnTo>
                  <a:close/>
                  <a:moveTo>
                    <a:pt x="115" y="145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5" y="146"/>
                    <a:pt x="115" y="146"/>
                    <a:pt x="115" y="145"/>
                  </a:cubicBezTo>
                  <a:close/>
                  <a:moveTo>
                    <a:pt x="134" y="122"/>
                  </a:moveTo>
                  <a:cubicBezTo>
                    <a:pt x="142" y="130"/>
                    <a:pt x="142" y="130"/>
                    <a:pt x="142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4" y="130"/>
                    <a:pt x="134" y="129"/>
                  </a:cubicBezTo>
                  <a:lnTo>
                    <a:pt x="134" y="122"/>
                  </a:lnTo>
                  <a:close/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30" y="196"/>
                  </a:moveTo>
                  <a:cubicBezTo>
                    <a:pt x="130" y="198"/>
                    <a:pt x="129" y="199"/>
                    <a:pt x="127" y="199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6" y="199"/>
                    <a:pt x="74" y="198"/>
                    <a:pt x="74" y="196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4" y="133"/>
                    <a:pt x="76" y="131"/>
                    <a:pt x="78" y="131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1"/>
                    <a:pt x="114" y="131"/>
                    <a:pt x="114" y="131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30" y="147"/>
                    <a:pt x="130" y="147"/>
                    <a:pt x="130" y="148"/>
                  </a:cubicBezTo>
                  <a:cubicBezTo>
                    <a:pt x="130" y="148"/>
                    <a:pt x="130" y="148"/>
                    <a:pt x="130" y="148"/>
                  </a:cubicBezTo>
                  <a:lnTo>
                    <a:pt x="130" y="196"/>
                  </a:lnTo>
                  <a:close/>
                  <a:moveTo>
                    <a:pt x="120" y="133"/>
                  </a:moveTo>
                  <a:cubicBezTo>
                    <a:pt x="129" y="133"/>
                    <a:pt x="129" y="133"/>
                    <a:pt x="129" y="133"/>
                  </a:cubicBezTo>
                  <a:cubicBezTo>
                    <a:pt x="130" y="134"/>
                    <a:pt x="131" y="135"/>
                    <a:pt x="132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0" y="133"/>
                  </a:lnTo>
                  <a:close/>
                  <a:moveTo>
                    <a:pt x="132" y="144"/>
                  </a:moveTo>
                  <a:cubicBezTo>
                    <a:pt x="129" y="142"/>
                    <a:pt x="129" y="142"/>
                    <a:pt x="129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lose/>
                  <a:moveTo>
                    <a:pt x="133" y="151"/>
                  </a:moveTo>
                  <a:cubicBezTo>
                    <a:pt x="141" y="151"/>
                    <a:pt x="141" y="151"/>
                    <a:pt x="141" y="151"/>
                  </a:cubicBezTo>
                  <a:cubicBezTo>
                    <a:pt x="141" y="153"/>
                    <a:pt x="141" y="153"/>
                    <a:pt x="141" y="153"/>
                  </a:cubicBezTo>
                  <a:cubicBezTo>
                    <a:pt x="133" y="153"/>
                    <a:pt x="133" y="153"/>
                    <a:pt x="133" y="153"/>
                  </a:cubicBezTo>
                  <a:lnTo>
                    <a:pt x="133" y="151"/>
                  </a:lnTo>
                  <a:close/>
                  <a:moveTo>
                    <a:pt x="133" y="159"/>
                  </a:moveTo>
                  <a:cubicBezTo>
                    <a:pt x="141" y="159"/>
                    <a:pt x="141" y="159"/>
                    <a:pt x="141" y="159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33" y="162"/>
                    <a:pt x="133" y="162"/>
                    <a:pt x="133" y="162"/>
                  </a:cubicBezTo>
                  <a:lnTo>
                    <a:pt x="133" y="159"/>
                  </a:lnTo>
                  <a:close/>
                  <a:moveTo>
                    <a:pt x="149" y="180"/>
                  </a:moveTo>
                  <a:cubicBezTo>
                    <a:pt x="149" y="182"/>
                    <a:pt x="148" y="183"/>
                    <a:pt x="146" y="183"/>
                  </a:cubicBezTo>
                  <a:cubicBezTo>
                    <a:pt x="133" y="183"/>
                    <a:pt x="133" y="183"/>
                    <a:pt x="133" y="183"/>
                  </a:cubicBezTo>
                  <a:cubicBezTo>
                    <a:pt x="133" y="179"/>
                    <a:pt x="133" y="179"/>
                    <a:pt x="133" y="179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2" y="135"/>
                    <a:pt x="130" y="132"/>
                    <a:pt x="130" y="12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16"/>
                    <a:pt x="95" y="115"/>
                    <a:pt x="97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49" y="131"/>
                    <a:pt x="149" y="131"/>
                    <a:pt x="149" y="132"/>
                  </a:cubicBezTo>
                  <a:cubicBezTo>
                    <a:pt x="149" y="132"/>
                    <a:pt x="149" y="132"/>
                    <a:pt x="149" y="132"/>
                  </a:cubicBezTo>
                  <a:lnTo>
                    <a:pt x="149" y="180"/>
                  </a:lnTo>
                  <a:close/>
                  <a:moveTo>
                    <a:pt x="171" y="138"/>
                  </a:moveTo>
                  <a:cubicBezTo>
                    <a:pt x="156" y="138"/>
                    <a:pt x="156" y="138"/>
                    <a:pt x="156" y="138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29"/>
                    <a:pt x="155" y="127"/>
                    <a:pt x="153" y="126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09"/>
                    <a:pt x="135" y="108"/>
                    <a:pt x="133" y="108"/>
                  </a:cubicBezTo>
                  <a:cubicBezTo>
                    <a:pt x="133" y="108"/>
                    <a:pt x="132" y="108"/>
                    <a:pt x="132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1" y="108"/>
                    <a:pt x="87" y="113"/>
                    <a:pt x="87" y="118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2" y="124"/>
                    <a:pt x="68" y="129"/>
                    <a:pt x="68" y="134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39" y="138"/>
                    <a:pt x="26" y="125"/>
                    <a:pt x="26" y="110"/>
                  </a:cubicBezTo>
                  <a:cubicBezTo>
                    <a:pt x="26" y="95"/>
                    <a:pt x="39" y="82"/>
                    <a:pt x="54" y="82"/>
                  </a:cubicBezTo>
                  <a:cubicBezTo>
                    <a:pt x="55" y="82"/>
                    <a:pt x="56" y="82"/>
                    <a:pt x="57" y="82"/>
                  </a:cubicBezTo>
                  <a:cubicBezTo>
                    <a:pt x="57" y="82"/>
                    <a:pt x="57" y="81"/>
                    <a:pt x="57" y="80"/>
                  </a:cubicBezTo>
                  <a:cubicBezTo>
                    <a:pt x="57" y="67"/>
                    <a:pt x="67" y="57"/>
                    <a:pt x="80" y="57"/>
                  </a:cubicBezTo>
                  <a:cubicBezTo>
                    <a:pt x="83" y="43"/>
                    <a:pt x="96" y="33"/>
                    <a:pt x="111" y="33"/>
                  </a:cubicBezTo>
                  <a:cubicBezTo>
                    <a:pt x="127" y="33"/>
                    <a:pt x="140" y="44"/>
                    <a:pt x="143" y="58"/>
                  </a:cubicBezTo>
                  <a:cubicBezTo>
                    <a:pt x="144" y="58"/>
                    <a:pt x="144" y="58"/>
                    <a:pt x="145" y="58"/>
                  </a:cubicBezTo>
                  <a:cubicBezTo>
                    <a:pt x="153" y="58"/>
                    <a:pt x="159" y="63"/>
                    <a:pt x="162" y="70"/>
                  </a:cubicBezTo>
                  <a:cubicBezTo>
                    <a:pt x="165" y="69"/>
                    <a:pt x="168" y="68"/>
                    <a:pt x="171" y="68"/>
                  </a:cubicBezTo>
                  <a:cubicBezTo>
                    <a:pt x="191" y="68"/>
                    <a:pt x="206" y="84"/>
                    <a:pt x="206" y="103"/>
                  </a:cubicBezTo>
                  <a:cubicBezTo>
                    <a:pt x="206" y="122"/>
                    <a:pt x="191" y="138"/>
                    <a:pt x="171" y="138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xmlns="" id="{5564BB7D-80FC-3E4E-9C00-5F69D9ACB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3234" y="4184686"/>
              <a:ext cx="685800" cy="685800"/>
            </a:xfrm>
            <a:custGeom>
              <a:avLst/>
              <a:gdLst>
                <a:gd name="T0" fmla="*/ 94 w 232"/>
                <a:gd name="T1" fmla="*/ 132 h 232"/>
                <a:gd name="T2" fmla="*/ 94 w 232"/>
                <a:gd name="T3" fmla="*/ 139 h 232"/>
                <a:gd name="T4" fmla="*/ 82 w 232"/>
                <a:gd name="T5" fmla="*/ 113 h 232"/>
                <a:gd name="T6" fmla="*/ 82 w 232"/>
                <a:gd name="T7" fmla="*/ 106 h 232"/>
                <a:gd name="T8" fmla="*/ 82 w 232"/>
                <a:gd name="T9" fmla="*/ 113 h 232"/>
                <a:gd name="T10" fmla="*/ 98 w 232"/>
                <a:gd name="T11" fmla="*/ 161 h 232"/>
                <a:gd name="T12" fmla="*/ 90 w 232"/>
                <a:gd name="T13" fmla="*/ 161 h 232"/>
                <a:gd name="T14" fmla="*/ 82 w 232"/>
                <a:gd name="T15" fmla="*/ 165 h 232"/>
                <a:gd name="T16" fmla="*/ 82 w 232"/>
                <a:gd name="T17" fmla="*/ 158 h 232"/>
                <a:gd name="T18" fmla="*/ 82 w 232"/>
                <a:gd name="T19" fmla="*/ 165 h 232"/>
                <a:gd name="T20" fmla="*/ 98 w 232"/>
                <a:gd name="T21" fmla="*/ 110 h 232"/>
                <a:gd name="T22" fmla="*/ 90 w 232"/>
                <a:gd name="T23" fmla="*/ 110 h 232"/>
                <a:gd name="T24" fmla="*/ 82 w 232"/>
                <a:gd name="T25" fmla="*/ 139 h 232"/>
                <a:gd name="T26" fmla="*/ 82 w 232"/>
                <a:gd name="T27" fmla="*/ 132 h 232"/>
                <a:gd name="T28" fmla="*/ 82 w 232"/>
                <a:gd name="T29" fmla="*/ 139 h 232"/>
                <a:gd name="T30" fmla="*/ 116 w 232"/>
                <a:gd name="T31" fmla="*/ 232 h 232"/>
                <a:gd name="T32" fmla="*/ 116 w 232"/>
                <a:gd name="T33" fmla="*/ 0 h 232"/>
                <a:gd name="T34" fmla="*/ 102 w 232"/>
                <a:gd name="T35" fmla="*/ 199 h 232"/>
                <a:gd name="T36" fmla="*/ 102 w 232"/>
                <a:gd name="T37" fmla="*/ 193 h 232"/>
                <a:gd name="T38" fmla="*/ 75 w 232"/>
                <a:gd name="T39" fmla="*/ 189 h 232"/>
                <a:gd name="T40" fmla="*/ 75 w 232"/>
                <a:gd name="T41" fmla="*/ 203 h 232"/>
                <a:gd name="T42" fmla="*/ 102 w 232"/>
                <a:gd name="T43" fmla="*/ 199 h 232"/>
                <a:gd name="T44" fmla="*/ 73 w 232"/>
                <a:gd name="T45" fmla="*/ 141 h 232"/>
                <a:gd name="T46" fmla="*/ 155 w 232"/>
                <a:gd name="T47" fmla="*/ 146 h 232"/>
                <a:gd name="T48" fmla="*/ 160 w 232"/>
                <a:gd name="T49" fmla="*/ 130 h 232"/>
                <a:gd name="T50" fmla="*/ 77 w 232"/>
                <a:gd name="T51" fmla="*/ 125 h 232"/>
                <a:gd name="T52" fmla="*/ 77 w 232"/>
                <a:gd name="T53" fmla="*/ 120 h 232"/>
                <a:gd name="T54" fmla="*/ 160 w 232"/>
                <a:gd name="T55" fmla="*/ 116 h 232"/>
                <a:gd name="T56" fmla="*/ 155 w 232"/>
                <a:gd name="T57" fmla="*/ 99 h 232"/>
                <a:gd name="T58" fmla="*/ 73 w 232"/>
                <a:gd name="T59" fmla="*/ 104 h 232"/>
                <a:gd name="T60" fmla="*/ 77 w 232"/>
                <a:gd name="T61" fmla="*/ 120 h 232"/>
                <a:gd name="T62" fmla="*/ 73 w 232"/>
                <a:gd name="T63" fmla="*/ 167 h 232"/>
                <a:gd name="T64" fmla="*/ 155 w 232"/>
                <a:gd name="T65" fmla="*/ 172 h 232"/>
                <a:gd name="T66" fmla="*/ 160 w 232"/>
                <a:gd name="T67" fmla="*/ 156 h 232"/>
                <a:gd name="T68" fmla="*/ 77 w 232"/>
                <a:gd name="T69" fmla="*/ 151 h 232"/>
                <a:gd name="T70" fmla="*/ 126 w 232"/>
                <a:gd name="T71" fmla="*/ 195 h 232"/>
                <a:gd name="T72" fmla="*/ 121 w 232"/>
                <a:gd name="T73" fmla="*/ 177 h 232"/>
                <a:gd name="T74" fmla="*/ 111 w 232"/>
                <a:gd name="T75" fmla="*/ 187 h 232"/>
                <a:gd name="T76" fmla="*/ 116 w 232"/>
                <a:gd name="T77" fmla="*/ 205 h 232"/>
                <a:gd name="T78" fmla="*/ 164 w 232"/>
                <a:gd name="T79" fmla="*/ 196 h 232"/>
                <a:gd name="T80" fmla="*/ 151 w 232"/>
                <a:gd name="T81" fmla="*/ 193 h 232"/>
                <a:gd name="T82" fmla="*/ 130 w 232"/>
                <a:gd name="T83" fmla="*/ 196 h 232"/>
                <a:gd name="T84" fmla="*/ 151 w 232"/>
                <a:gd name="T85" fmla="*/ 199 h 232"/>
                <a:gd name="T86" fmla="*/ 164 w 232"/>
                <a:gd name="T87" fmla="*/ 196 h 232"/>
                <a:gd name="T88" fmla="*/ 171 w 232"/>
                <a:gd name="T89" fmla="*/ 62 h 232"/>
                <a:gd name="T90" fmla="*/ 145 w 232"/>
                <a:gd name="T91" fmla="*/ 52 h 232"/>
                <a:gd name="T92" fmla="*/ 111 w 232"/>
                <a:gd name="T93" fmla="*/ 27 h 232"/>
                <a:gd name="T94" fmla="*/ 57 w 232"/>
                <a:gd name="T95" fmla="*/ 74 h 232"/>
                <a:gd name="T96" fmla="*/ 54 w 232"/>
                <a:gd name="T97" fmla="*/ 76 h 232"/>
                <a:gd name="T98" fmla="*/ 54 w 232"/>
                <a:gd name="T99" fmla="*/ 132 h 232"/>
                <a:gd name="T100" fmla="*/ 67 w 232"/>
                <a:gd name="T101" fmla="*/ 130 h 232"/>
                <a:gd name="T102" fmla="*/ 67 w 232"/>
                <a:gd name="T103" fmla="*/ 116 h 232"/>
                <a:gd name="T104" fmla="*/ 77 w 232"/>
                <a:gd name="T105" fmla="*/ 94 h 232"/>
                <a:gd name="T106" fmla="*/ 165 w 232"/>
                <a:gd name="T107" fmla="*/ 104 h 232"/>
                <a:gd name="T108" fmla="*/ 162 w 232"/>
                <a:gd name="T109" fmla="*/ 123 h 232"/>
                <a:gd name="T110" fmla="*/ 165 w 232"/>
                <a:gd name="T111" fmla="*/ 132 h 232"/>
                <a:gd name="T112" fmla="*/ 206 w 232"/>
                <a:gd name="T113" fmla="*/ 9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2" h="232">
                  <a:moveTo>
                    <a:pt x="90" y="136"/>
                  </a:moveTo>
                  <a:cubicBezTo>
                    <a:pt x="90" y="134"/>
                    <a:pt x="92" y="132"/>
                    <a:pt x="94" y="132"/>
                  </a:cubicBezTo>
                  <a:cubicBezTo>
                    <a:pt x="96" y="132"/>
                    <a:pt x="98" y="134"/>
                    <a:pt x="98" y="136"/>
                  </a:cubicBezTo>
                  <a:cubicBezTo>
                    <a:pt x="98" y="138"/>
                    <a:pt x="96" y="139"/>
                    <a:pt x="94" y="139"/>
                  </a:cubicBezTo>
                  <a:cubicBezTo>
                    <a:pt x="92" y="139"/>
                    <a:pt x="90" y="138"/>
                    <a:pt x="90" y="136"/>
                  </a:cubicBezTo>
                  <a:close/>
                  <a:moveTo>
                    <a:pt x="82" y="113"/>
                  </a:moveTo>
                  <a:cubicBezTo>
                    <a:pt x="83" y="113"/>
                    <a:pt x="85" y="112"/>
                    <a:pt x="85" y="110"/>
                  </a:cubicBezTo>
                  <a:cubicBezTo>
                    <a:pt x="85" y="108"/>
                    <a:pt x="83" y="106"/>
                    <a:pt x="82" y="106"/>
                  </a:cubicBezTo>
                  <a:cubicBezTo>
                    <a:pt x="80" y="106"/>
                    <a:pt x="78" y="108"/>
                    <a:pt x="78" y="110"/>
                  </a:cubicBezTo>
                  <a:cubicBezTo>
                    <a:pt x="78" y="112"/>
                    <a:pt x="80" y="113"/>
                    <a:pt x="82" y="113"/>
                  </a:cubicBezTo>
                  <a:close/>
                  <a:moveTo>
                    <a:pt x="94" y="165"/>
                  </a:moveTo>
                  <a:cubicBezTo>
                    <a:pt x="96" y="165"/>
                    <a:pt x="98" y="163"/>
                    <a:pt x="98" y="161"/>
                  </a:cubicBezTo>
                  <a:cubicBezTo>
                    <a:pt x="98" y="160"/>
                    <a:pt x="96" y="158"/>
                    <a:pt x="94" y="158"/>
                  </a:cubicBezTo>
                  <a:cubicBezTo>
                    <a:pt x="92" y="158"/>
                    <a:pt x="90" y="160"/>
                    <a:pt x="90" y="161"/>
                  </a:cubicBezTo>
                  <a:cubicBezTo>
                    <a:pt x="90" y="163"/>
                    <a:pt x="92" y="165"/>
                    <a:pt x="94" y="165"/>
                  </a:cubicBezTo>
                  <a:close/>
                  <a:moveTo>
                    <a:pt x="82" y="165"/>
                  </a:moveTo>
                  <a:cubicBezTo>
                    <a:pt x="83" y="165"/>
                    <a:pt x="85" y="163"/>
                    <a:pt x="85" y="161"/>
                  </a:cubicBezTo>
                  <a:cubicBezTo>
                    <a:pt x="85" y="160"/>
                    <a:pt x="83" y="158"/>
                    <a:pt x="82" y="158"/>
                  </a:cubicBezTo>
                  <a:cubicBezTo>
                    <a:pt x="80" y="158"/>
                    <a:pt x="78" y="160"/>
                    <a:pt x="78" y="161"/>
                  </a:cubicBezTo>
                  <a:cubicBezTo>
                    <a:pt x="78" y="163"/>
                    <a:pt x="80" y="165"/>
                    <a:pt x="82" y="165"/>
                  </a:cubicBezTo>
                  <a:close/>
                  <a:moveTo>
                    <a:pt x="94" y="113"/>
                  </a:moveTo>
                  <a:cubicBezTo>
                    <a:pt x="96" y="113"/>
                    <a:pt x="98" y="112"/>
                    <a:pt x="98" y="110"/>
                  </a:cubicBezTo>
                  <a:cubicBezTo>
                    <a:pt x="98" y="108"/>
                    <a:pt x="96" y="106"/>
                    <a:pt x="94" y="106"/>
                  </a:cubicBezTo>
                  <a:cubicBezTo>
                    <a:pt x="92" y="106"/>
                    <a:pt x="90" y="108"/>
                    <a:pt x="90" y="110"/>
                  </a:cubicBezTo>
                  <a:cubicBezTo>
                    <a:pt x="90" y="112"/>
                    <a:pt x="92" y="113"/>
                    <a:pt x="94" y="113"/>
                  </a:cubicBezTo>
                  <a:close/>
                  <a:moveTo>
                    <a:pt x="82" y="139"/>
                  </a:moveTo>
                  <a:cubicBezTo>
                    <a:pt x="83" y="139"/>
                    <a:pt x="85" y="138"/>
                    <a:pt x="85" y="136"/>
                  </a:cubicBezTo>
                  <a:cubicBezTo>
                    <a:pt x="85" y="134"/>
                    <a:pt x="83" y="132"/>
                    <a:pt x="82" y="132"/>
                  </a:cubicBezTo>
                  <a:cubicBezTo>
                    <a:pt x="80" y="132"/>
                    <a:pt x="78" y="134"/>
                    <a:pt x="78" y="136"/>
                  </a:cubicBezTo>
                  <a:cubicBezTo>
                    <a:pt x="78" y="138"/>
                    <a:pt x="80" y="139"/>
                    <a:pt x="82" y="139"/>
                  </a:cubicBezTo>
                  <a:close/>
                  <a:moveTo>
                    <a:pt x="232" y="116"/>
                  </a:moveTo>
                  <a:cubicBezTo>
                    <a:pt x="232" y="180"/>
                    <a:pt x="180" y="232"/>
                    <a:pt x="116" y="232"/>
                  </a:cubicBez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lose/>
                  <a:moveTo>
                    <a:pt x="102" y="199"/>
                  </a:moveTo>
                  <a:cubicBezTo>
                    <a:pt x="102" y="198"/>
                    <a:pt x="102" y="197"/>
                    <a:pt x="102" y="196"/>
                  </a:cubicBezTo>
                  <a:cubicBezTo>
                    <a:pt x="102" y="195"/>
                    <a:pt x="102" y="194"/>
                    <a:pt x="102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1"/>
                    <a:pt x="78" y="189"/>
                    <a:pt x="75" y="189"/>
                  </a:cubicBezTo>
                  <a:cubicBezTo>
                    <a:pt x="71" y="189"/>
                    <a:pt x="68" y="192"/>
                    <a:pt x="68" y="196"/>
                  </a:cubicBezTo>
                  <a:cubicBezTo>
                    <a:pt x="68" y="200"/>
                    <a:pt x="71" y="203"/>
                    <a:pt x="75" y="203"/>
                  </a:cubicBezTo>
                  <a:cubicBezTo>
                    <a:pt x="78" y="203"/>
                    <a:pt x="80" y="201"/>
                    <a:pt x="81" y="199"/>
                  </a:cubicBezTo>
                  <a:lnTo>
                    <a:pt x="102" y="199"/>
                  </a:lnTo>
                  <a:close/>
                  <a:moveTo>
                    <a:pt x="73" y="130"/>
                  </a:moveTo>
                  <a:cubicBezTo>
                    <a:pt x="73" y="141"/>
                    <a:pt x="73" y="141"/>
                    <a:pt x="73" y="141"/>
                  </a:cubicBezTo>
                  <a:cubicBezTo>
                    <a:pt x="73" y="144"/>
                    <a:pt x="75" y="146"/>
                    <a:pt x="77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7" y="146"/>
                    <a:pt x="160" y="144"/>
                    <a:pt x="160" y="14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27"/>
                    <a:pt x="157" y="125"/>
                    <a:pt x="155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5" y="125"/>
                    <a:pt x="73" y="127"/>
                    <a:pt x="73" y="130"/>
                  </a:cubicBezTo>
                  <a:close/>
                  <a:moveTo>
                    <a:pt x="77" y="120"/>
                  </a:moveTo>
                  <a:cubicBezTo>
                    <a:pt x="155" y="120"/>
                    <a:pt x="155" y="120"/>
                    <a:pt x="155" y="120"/>
                  </a:cubicBezTo>
                  <a:cubicBezTo>
                    <a:pt x="157" y="120"/>
                    <a:pt x="160" y="118"/>
                    <a:pt x="160" y="116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1"/>
                    <a:pt x="157" y="99"/>
                    <a:pt x="155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5" y="99"/>
                    <a:pt x="73" y="101"/>
                    <a:pt x="73" y="104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5" y="120"/>
                    <a:pt x="77" y="120"/>
                  </a:cubicBezTo>
                  <a:close/>
                  <a:moveTo>
                    <a:pt x="73" y="156"/>
                  </a:moveTo>
                  <a:cubicBezTo>
                    <a:pt x="73" y="167"/>
                    <a:pt x="73" y="167"/>
                    <a:pt x="73" y="167"/>
                  </a:cubicBezTo>
                  <a:cubicBezTo>
                    <a:pt x="73" y="170"/>
                    <a:pt x="75" y="172"/>
                    <a:pt x="77" y="172"/>
                  </a:cubicBezTo>
                  <a:cubicBezTo>
                    <a:pt x="155" y="172"/>
                    <a:pt x="155" y="172"/>
                    <a:pt x="155" y="172"/>
                  </a:cubicBezTo>
                  <a:cubicBezTo>
                    <a:pt x="157" y="172"/>
                    <a:pt x="160" y="170"/>
                    <a:pt x="160" y="167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60" y="153"/>
                    <a:pt x="157" y="151"/>
                    <a:pt x="155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5" y="151"/>
                    <a:pt x="73" y="153"/>
                    <a:pt x="73" y="156"/>
                  </a:cubicBezTo>
                  <a:close/>
                  <a:moveTo>
                    <a:pt x="126" y="195"/>
                  </a:moveTo>
                  <a:cubicBezTo>
                    <a:pt x="126" y="192"/>
                    <a:pt x="124" y="189"/>
                    <a:pt x="121" y="187"/>
                  </a:cubicBezTo>
                  <a:cubicBezTo>
                    <a:pt x="121" y="177"/>
                    <a:pt x="121" y="177"/>
                    <a:pt x="121" y="177"/>
                  </a:cubicBezTo>
                  <a:cubicBezTo>
                    <a:pt x="111" y="177"/>
                    <a:pt x="111" y="177"/>
                    <a:pt x="111" y="177"/>
                  </a:cubicBezTo>
                  <a:cubicBezTo>
                    <a:pt x="111" y="187"/>
                    <a:pt x="111" y="187"/>
                    <a:pt x="111" y="187"/>
                  </a:cubicBezTo>
                  <a:cubicBezTo>
                    <a:pt x="108" y="189"/>
                    <a:pt x="106" y="192"/>
                    <a:pt x="106" y="195"/>
                  </a:cubicBezTo>
                  <a:cubicBezTo>
                    <a:pt x="106" y="201"/>
                    <a:pt x="111" y="205"/>
                    <a:pt x="116" y="205"/>
                  </a:cubicBezTo>
                  <a:cubicBezTo>
                    <a:pt x="122" y="205"/>
                    <a:pt x="126" y="201"/>
                    <a:pt x="126" y="195"/>
                  </a:cubicBezTo>
                  <a:close/>
                  <a:moveTo>
                    <a:pt x="164" y="196"/>
                  </a:moveTo>
                  <a:cubicBezTo>
                    <a:pt x="164" y="192"/>
                    <a:pt x="161" y="189"/>
                    <a:pt x="157" y="189"/>
                  </a:cubicBezTo>
                  <a:cubicBezTo>
                    <a:pt x="154" y="189"/>
                    <a:pt x="152" y="191"/>
                    <a:pt x="151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0" y="194"/>
                    <a:pt x="130" y="195"/>
                    <a:pt x="130" y="196"/>
                  </a:cubicBezTo>
                  <a:cubicBezTo>
                    <a:pt x="130" y="197"/>
                    <a:pt x="130" y="198"/>
                    <a:pt x="130" y="199"/>
                  </a:cubicBezTo>
                  <a:cubicBezTo>
                    <a:pt x="151" y="199"/>
                    <a:pt x="151" y="199"/>
                    <a:pt x="151" y="199"/>
                  </a:cubicBezTo>
                  <a:cubicBezTo>
                    <a:pt x="152" y="201"/>
                    <a:pt x="154" y="203"/>
                    <a:pt x="157" y="203"/>
                  </a:cubicBezTo>
                  <a:cubicBezTo>
                    <a:pt x="161" y="203"/>
                    <a:pt x="164" y="200"/>
                    <a:pt x="164" y="196"/>
                  </a:cubicBezTo>
                  <a:close/>
                  <a:moveTo>
                    <a:pt x="206" y="97"/>
                  </a:moveTo>
                  <a:cubicBezTo>
                    <a:pt x="206" y="78"/>
                    <a:pt x="191" y="62"/>
                    <a:pt x="171" y="62"/>
                  </a:cubicBezTo>
                  <a:cubicBezTo>
                    <a:pt x="168" y="62"/>
                    <a:pt x="165" y="63"/>
                    <a:pt x="162" y="64"/>
                  </a:cubicBezTo>
                  <a:cubicBezTo>
                    <a:pt x="159" y="57"/>
                    <a:pt x="153" y="52"/>
                    <a:pt x="145" y="52"/>
                  </a:cubicBezTo>
                  <a:cubicBezTo>
                    <a:pt x="144" y="52"/>
                    <a:pt x="144" y="52"/>
                    <a:pt x="143" y="52"/>
                  </a:cubicBezTo>
                  <a:cubicBezTo>
                    <a:pt x="140" y="38"/>
                    <a:pt x="127" y="27"/>
                    <a:pt x="111" y="27"/>
                  </a:cubicBezTo>
                  <a:cubicBezTo>
                    <a:pt x="96" y="27"/>
                    <a:pt x="83" y="37"/>
                    <a:pt x="80" y="51"/>
                  </a:cubicBezTo>
                  <a:cubicBezTo>
                    <a:pt x="67" y="51"/>
                    <a:pt x="57" y="62"/>
                    <a:pt x="57" y="74"/>
                  </a:cubicBezTo>
                  <a:cubicBezTo>
                    <a:pt x="57" y="75"/>
                    <a:pt x="57" y="76"/>
                    <a:pt x="57" y="77"/>
                  </a:cubicBezTo>
                  <a:cubicBezTo>
                    <a:pt x="56" y="76"/>
                    <a:pt x="55" y="76"/>
                    <a:pt x="54" y="76"/>
                  </a:cubicBezTo>
                  <a:cubicBezTo>
                    <a:pt x="39" y="76"/>
                    <a:pt x="26" y="89"/>
                    <a:pt x="26" y="104"/>
                  </a:cubicBezTo>
                  <a:cubicBezTo>
                    <a:pt x="26" y="119"/>
                    <a:pt x="39" y="132"/>
                    <a:pt x="54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7" y="127"/>
                    <a:pt x="68" y="125"/>
                    <a:pt x="70" y="123"/>
                  </a:cubicBezTo>
                  <a:cubicBezTo>
                    <a:pt x="68" y="121"/>
                    <a:pt x="67" y="118"/>
                    <a:pt x="67" y="116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98"/>
                    <a:pt x="72" y="94"/>
                    <a:pt x="77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60" y="94"/>
                    <a:pt x="165" y="98"/>
                    <a:pt x="165" y="104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8"/>
                    <a:pt x="164" y="121"/>
                    <a:pt x="162" y="123"/>
                  </a:cubicBezTo>
                  <a:cubicBezTo>
                    <a:pt x="164" y="125"/>
                    <a:pt x="165" y="127"/>
                    <a:pt x="165" y="130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71" y="132"/>
                    <a:pt x="171" y="132"/>
                    <a:pt x="171" y="132"/>
                  </a:cubicBezTo>
                  <a:cubicBezTo>
                    <a:pt x="191" y="132"/>
                    <a:pt x="206" y="116"/>
                    <a:pt x="206" y="97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xmlns="" id="{C052679A-6452-1A46-8283-22D176CD8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3234" y="5084596"/>
              <a:ext cx="685800" cy="685800"/>
            </a:xfrm>
            <a:custGeom>
              <a:avLst/>
              <a:gdLst>
                <a:gd name="T0" fmla="*/ 116 w 326"/>
                <a:gd name="T1" fmla="*/ 97 h 326"/>
                <a:gd name="T2" fmla="*/ 116 w 326"/>
                <a:gd name="T3" fmla="*/ 106 h 326"/>
                <a:gd name="T4" fmla="*/ 85 w 326"/>
                <a:gd name="T5" fmla="*/ 106 h 326"/>
                <a:gd name="T6" fmla="*/ 85 w 326"/>
                <a:gd name="T7" fmla="*/ 97 h 326"/>
                <a:gd name="T8" fmla="*/ 85 w 326"/>
                <a:gd name="T9" fmla="*/ 106 h 326"/>
                <a:gd name="T10" fmla="*/ 163 w 326"/>
                <a:gd name="T11" fmla="*/ 326 h 326"/>
                <a:gd name="T12" fmla="*/ 163 w 326"/>
                <a:gd name="T13" fmla="*/ 0 h 326"/>
                <a:gd name="T14" fmla="*/ 262 w 326"/>
                <a:gd name="T15" fmla="*/ 104 h 326"/>
                <a:gd name="T16" fmla="*/ 78 w 326"/>
                <a:gd name="T17" fmla="*/ 90 h 326"/>
                <a:gd name="T18" fmla="*/ 64 w 326"/>
                <a:gd name="T19" fmla="*/ 222 h 326"/>
                <a:gd name="T20" fmla="*/ 247 w 326"/>
                <a:gd name="T21" fmla="*/ 236 h 326"/>
                <a:gd name="T22" fmla="*/ 262 w 326"/>
                <a:gd name="T23" fmla="*/ 104 h 326"/>
                <a:gd name="T24" fmla="*/ 250 w 326"/>
                <a:gd name="T25" fmla="*/ 110 h 326"/>
                <a:gd name="T26" fmla="*/ 76 w 326"/>
                <a:gd name="T27" fmla="*/ 214 h 326"/>
                <a:gd name="T28" fmla="*/ 118 w 326"/>
                <a:gd name="T29" fmla="*/ 165 h 326"/>
                <a:gd name="T30" fmla="*/ 134 w 326"/>
                <a:gd name="T31" fmla="*/ 166 h 326"/>
                <a:gd name="T32" fmla="*/ 157 w 326"/>
                <a:gd name="T33" fmla="*/ 167 h 326"/>
                <a:gd name="T34" fmla="*/ 140 w 326"/>
                <a:gd name="T35" fmla="*/ 186 h 326"/>
                <a:gd name="T36" fmla="*/ 140 w 326"/>
                <a:gd name="T37" fmla="*/ 204 h 326"/>
                <a:gd name="T38" fmla="*/ 147 w 326"/>
                <a:gd name="T39" fmla="*/ 188 h 326"/>
                <a:gd name="T40" fmla="*/ 162 w 326"/>
                <a:gd name="T41" fmla="*/ 169 h 326"/>
                <a:gd name="T42" fmla="*/ 183 w 326"/>
                <a:gd name="T43" fmla="*/ 185 h 326"/>
                <a:gd name="T44" fmla="*/ 191 w 326"/>
                <a:gd name="T45" fmla="*/ 199 h 326"/>
                <a:gd name="T46" fmla="*/ 191 w 326"/>
                <a:gd name="T47" fmla="*/ 181 h 326"/>
                <a:gd name="T48" fmla="*/ 169 w 326"/>
                <a:gd name="T49" fmla="*/ 166 h 326"/>
                <a:gd name="T50" fmla="*/ 170 w 326"/>
                <a:gd name="T51" fmla="*/ 159 h 326"/>
                <a:gd name="T52" fmla="*/ 195 w 326"/>
                <a:gd name="T53" fmla="*/ 151 h 326"/>
                <a:gd name="T54" fmla="*/ 195 w 326"/>
                <a:gd name="T55" fmla="*/ 126 h 326"/>
                <a:gd name="T56" fmla="*/ 184 w 326"/>
                <a:gd name="T57" fmla="*/ 144 h 326"/>
                <a:gd name="T58" fmla="*/ 162 w 326"/>
                <a:gd name="T59" fmla="*/ 154 h 326"/>
                <a:gd name="T60" fmla="*/ 150 w 326"/>
                <a:gd name="T61" fmla="*/ 137 h 326"/>
                <a:gd name="T62" fmla="*/ 144 w 326"/>
                <a:gd name="T63" fmla="*/ 123 h 326"/>
                <a:gd name="T64" fmla="*/ 144 w 326"/>
                <a:gd name="T65" fmla="*/ 139 h 326"/>
                <a:gd name="T66" fmla="*/ 157 w 326"/>
                <a:gd name="T67" fmla="*/ 156 h 326"/>
                <a:gd name="T68" fmla="*/ 134 w 326"/>
                <a:gd name="T69" fmla="*/ 163 h 326"/>
                <a:gd name="T70" fmla="*/ 118 w 326"/>
                <a:gd name="T71" fmla="*/ 165 h 326"/>
                <a:gd name="T72" fmla="*/ 105 w 326"/>
                <a:gd name="T73" fmla="*/ 102 h 326"/>
                <a:gd name="T74" fmla="*/ 96 w 326"/>
                <a:gd name="T75" fmla="*/ 10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6" h="326">
                  <a:moveTo>
                    <a:pt x="111" y="102"/>
                  </a:moveTo>
                  <a:cubicBezTo>
                    <a:pt x="111" y="99"/>
                    <a:pt x="113" y="97"/>
                    <a:pt x="116" y="97"/>
                  </a:cubicBezTo>
                  <a:cubicBezTo>
                    <a:pt x="118" y="97"/>
                    <a:pt x="120" y="99"/>
                    <a:pt x="120" y="102"/>
                  </a:cubicBezTo>
                  <a:cubicBezTo>
                    <a:pt x="120" y="104"/>
                    <a:pt x="118" y="106"/>
                    <a:pt x="116" y="106"/>
                  </a:cubicBezTo>
                  <a:cubicBezTo>
                    <a:pt x="113" y="106"/>
                    <a:pt x="111" y="104"/>
                    <a:pt x="111" y="102"/>
                  </a:cubicBezTo>
                  <a:close/>
                  <a:moveTo>
                    <a:pt x="85" y="106"/>
                  </a:moveTo>
                  <a:cubicBezTo>
                    <a:pt x="88" y="106"/>
                    <a:pt x="90" y="104"/>
                    <a:pt x="90" y="102"/>
                  </a:cubicBezTo>
                  <a:cubicBezTo>
                    <a:pt x="90" y="99"/>
                    <a:pt x="88" y="97"/>
                    <a:pt x="85" y="97"/>
                  </a:cubicBezTo>
                  <a:cubicBezTo>
                    <a:pt x="83" y="97"/>
                    <a:pt x="81" y="99"/>
                    <a:pt x="81" y="102"/>
                  </a:cubicBezTo>
                  <a:cubicBezTo>
                    <a:pt x="81" y="104"/>
                    <a:pt x="83" y="106"/>
                    <a:pt x="85" y="106"/>
                  </a:cubicBezTo>
                  <a:close/>
                  <a:moveTo>
                    <a:pt x="326" y="163"/>
                  </a:moveTo>
                  <a:cubicBezTo>
                    <a:pt x="326" y="252"/>
                    <a:pt x="252" y="326"/>
                    <a:pt x="163" y="326"/>
                  </a:cubicBezTo>
                  <a:cubicBezTo>
                    <a:pt x="73" y="326"/>
                    <a:pt x="0" y="252"/>
                    <a:pt x="0" y="163"/>
                  </a:cubicBezTo>
                  <a:cubicBezTo>
                    <a:pt x="0" y="73"/>
                    <a:pt x="73" y="0"/>
                    <a:pt x="163" y="0"/>
                  </a:cubicBezTo>
                  <a:cubicBezTo>
                    <a:pt x="252" y="0"/>
                    <a:pt x="326" y="73"/>
                    <a:pt x="326" y="163"/>
                  </a:cubicBezTo>
                  <a:close/>
                  <a:moveTo>
                    <a:pt x="262" y="104"/>
                  </a:moveTo>
                  <a:cubicBezTo>
                    <a:pt x="262" y="96"/>
                    <a:pt x="255" y="90"/>
                    <a:pt x="247" y="90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0" y="90"/>
                    <a:pt x="64" y="96"/>
                    <a:pt x="64" y="104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4" y="229"/>
                    <a:pt x="70" y="236"/>
                    <a:pt x="78" y="236"/>
                  </a:cubicBezTo>
                  <a:cubicBezTo>
                    <a:pt x="247" y="236"/>
                    <a:pt x="247" y="236"/>
                    <a:pt x="247" y="236"/>
                  </a:cubicBezTo>
                  <a:cubicBezTo>
                    <a:pt x="255" y="236"/>
                    <a:pt x="262" y="229"/>
                    <a:pt x="262" y="222"/>
                  </a:cubicBezTo>
                  <a:lnTo>
                    <a:pt x="262" y="104"/>
                  </a:lnTo>
                  <a:close/>
                  <a:moveTo>
                    <a:pt x="76" y="110"/>
                  </a:moveTo>
                  <a:cubicBezTo>
                    <a:pt x="250" y="110"/>
                    <a:pt x="250" y="110"/>
                    <a:pt x="250" y="110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76" y="214"/>
                    <a:pt x="76" y="214"/>
                    <a:pt x="76" y="214"/>
                  </a:cubicBezTo>
                  <a:lnTo>
                    <a:pt x="76" y="110"/>
                  </a:lnTo>
                  <a:close/>
                  <a:moveTo>
                    <a:pt x="118" y="165"/>
                  </a:moveTo>
                  <a:cubicBezTo>
                    <a:pt x="118" y="170"/>
                    <a:pt x="121" y="174"/>
                    <a:pt x="126" y="174"/>
                  </a:cubicBezTo>
                  <a:cubicBezTo>
                    <a:pt x="131" y="174"/>
                    <a:pt x="134" y="170"/>
                    <a:pt x="134" y="166"/>
                  </a:cubicBezTo>
                  <a:cubicBezTo>
                    <a:pt x="155" y="164"/>
                    <a:pt x="155" y="164"/>
                    <a:pt x="155" y="164"/>
                  </a:cubicBezTo>
                  <a:cubicBezTo>
                    <a:pt x="155" y="165"/>
                    <a:pt x="156" y="166"/>
                    <a:pt x="157" y="167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3" y="186"/>
                    <a:pt x="141" y="186"/>
                    <a:pt x="140" y="186"/>
                  </a:cubicBezTo>
                  <a:cubicBezTo>
                    <a:pt x="135" y="186"/>
                    <a:pt x="131" y="190"/>
                    <a:pt x="131" y="195"/>
                  </a:cubicBezTo>
                  <a:cubicBezTo>
                    <a:pt x="131" y="200"/>
                    <a:pt x="135" y="204"/>
                    <a:pt x="140" y="204"/>
                  </a:cubicBezTo>
                  <a:cubicBezTo>
                    <a:pt x="145" y="204"/>
                    <a:pt x="149" y="200"/>
                    <a:pt x="149" y="195"/>
                  </a:cubicBezTo>
                  <a:cubicBezTo>
                    <a:pt x="149" y="192"/>
                    <a:pt x="149" y="190"/>
                    <a:pt x="147" y="188"/>
                  </a:cubicBezTo>
                  <a:cubicBezTo>
                    <a:pt x="159" y="169"/>
                    <a:pt x="159" y="169"/>
                    <a:pt x="159" y="169"/>
                  </a:cubicBezTo>
                  <a:cubicBezTo>
                    <a:pt x="161" y="169"/>
                    <a:pt x="161" y="169"/>
                    <a:pt x="162" y="169"/>
                  </a:cubicBezTo>
                  <a:cubicBezTo>
                    <a:pt x="164" y="169"/>
                    <a:pt x="165" y="169"/>
                    <a:pt x="166" y="168"/>
                  </a:cubicBezTo>
                  <a:cubicBezTo>
                    <a:pt x="183" y="185"/>
                    <a:pt x="183" y="185"/>
                    <a:pt x="183" y="185"/>
                  </a:cubicBezTo>
                  <a:cubicBezTo>
                    <a:pt x="182" y="187"/>
                    <a:pt x="182" y="188"/>
                    <a:pt x="182" y="191"/>
                  </a:cubicBezTo>
                  <a:cubicBezTo>
                    <a:pt x="182" y="195"/>
                    <a:pt x="186" y="199"/>
                    <a:pt x="191" y="199"/>
                  </a:cubicBezTo>
                  <a:cubicBezTo>
                    <a:pt x="196" y="199"/>
                    <a:pt x="200" y="195"/>
                    <a:pt x="200" y="191"/>
                  </a:cubicBezTo>
                  <a:cubicBezTo>
                    <a:pt x="200" y="186"/>
                    <a:pt x="196" y="181"/>
                    <a:pt x="191" y="181"/>
                  </a:cubicBezTo>
                  <a:cubicBezTo>
                    <a:pt x="189" y="181"/>
                    <a:pt x="187" y="182"/>
                    <a:pt x="186" y="183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0" y="165"/>
                    <a:pt x="170" y="163"/>
                    <a:pt x="170" y="161"/>
                  </a:cubicBezTo>
                  <a:cubicBezTo>
                    <a:pt x="170" y="161"/>
                    <a:pt x="170" y="160"/>
                    <a:pt x="170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8" y="149"/>
                    <a:pt x="191" y="151"/>
                    <a:pt x="195" y="151"/>
                  </a:cubicBezTo>
                  <a:cubicBezTo>
                    <a:pt x="202" y="151"/>
                    <a:pt x="207" y="145"/>
                    <a:pt x="207" y="139"/>
                  </a:cubicBezTo>
                  <a:cubicBezTo>
                    <a:pt x="207" y="131"/>
                    <a:pt x="202" y="126"/>
                    <a:pt x="195" y="126"/>
                  </a:cubicBezTo>
                  <a:cubicBezTo>
                    <a:pt x="188" y="126"/>
                    <a:pt x="182" y="131"/>
                    <a:pt x="182" y="139"/>
                  </a:cubicBezTo>
                  <a:cubicBezTo>
                    <a:pt x="182" y="141"/>
                    <a:pt x="183" y="143"/>
                    <a:pt x="184" y="144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6" y="155"/>
                    <a:pt x="164" y="154"/>
                    <a:pt x="162" y="154"/>
                  </a:cubicBezTo>
                  <a:cubicBezTo>
                    <a:pt x="161" y="154"/>
                    <a:pt x="161" y="154"/>
                    <a:pt x="160" y="154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2" y="135"/>
                    <a:pt x="153" y="133"/>
                    <a:pt x="153" y="131"/>
                  </a:cubicBezTo>
                  <a:cubicBezTo>
                    <a:pt x="153" y="127"/>
                    <a:pt x="149" y="123"/>
                    <a:pt x="144" y="123"/>
                  </a:cubicBezTo>
                  <a:cubicBezTo>
                    <a:pt x="140" y="123"/>
                    <a:pt x="137" y="127"/>
                    <a:pt x="137" y="131"/>
                  </a:cubicBezTo>
                  <a:cubicBezTo>
                    <a:pt x="137" y="135"/>
                    <a:pt x="140" y="139"/>
                    <a:pt x="144" y="139"/>
                  </a:cubicBezTo>
                  <a:cubicBezTo>
                    <a:pt x="146" y="139"/>
                    <a:pt x="147" y="139"/>
                    <a:pt x="148" y="138"/>
                  </a:cubicBezTo>
                  <a:cubicBezTo>
                    <a:pt x="157" y="156"/>
                    <a:pt x="157" y="156"/>
                    <a:pt x="157" y="156"/>
                  </a:cubicBezTo>
                  <a:cubicBezTo>
                    <a:pt x="156" y="157"/>
                    <a:pt x="155" y="159"/>
                    <a:pt x="155" y="161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3" y="160"/>
                    <a:pt x="130" y="157"/>
                    <a:pt x="126" y="157"/>
                  </a:cubicBezTo>
                  <a:cubicBezTo>
                    <a:pt x="121" y="157"/>
                    <a:pt x="118" y="161"/>
                    <a:pt x="118" y="165"/>
                  </a:cubicBezTo>
                  <a:close/>
                  <a:moveTo>
                    <a:pt x="101" y="106"/>
                  </a:moveTo>
                  <a:cubicBezTo>
                    <a:pt x="103" y="106"/>
                    <a:pt x="105" y="104"/>
                    <a:pt x="105" y="102"/>
                  </a:cubicBezTo>
                  <a:cubicBezTo>
                    <a:pt x="105" y="99"/>
                    <a:pt x="103" y="97"/>
                    <a:pt x="101" y="97"/>
                  </a:cubicBezTo>
                  <a:cubicBezTo>
                    <a:pt x="98" y="97"/>
                    <a:pt x="96" y="99"/>
                    <a:pt x="96" y="102"/>
                  </a:cubicBezTo>
                  <a:cubicBezTo>
                    <a:pt x="96" y="104"/>
                    <a:pt x="98" y="106"/>
                    <a:pt x="101" y="106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E6C9EE2-B080-A34D-857A-59B09BB11454}"/>
                </a:ext>
              </a:extLst>
            </p:cNvPr>
            <p:cNvSpPr txBox="1"/>
            <p:nvPr/>
          </p:nvSpPr>
          <p:spPr>
            <a:xfrm>
              <a:off x="10778009" y="5274511"/>
              <a:ext cx="889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Graph DB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B17D20EB-2F2E-F844-8A8C-3642341B8478}"/>
              </a:ext>
            </a:extLst>
          </p:cNvPr>
          <p:cNvGrpSpPr/>
          <p:nvPr/>
        </p:nvGrpSpPr>
        <p:grpSpPr>
          <a:xfrm>
            <a:off x="7719772" y="1821525"/>
            <a:ext cx="1406058" cy="3465357"/>
            <a:chOff x="7869058" y="1863154"/>
            <a:chExt cx="1406058" cy="346535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87EFC41C-19C5-FE4E-9475-67DBD8F921C0}"/>
                </a:ext>
              </a:extLst>
            </p:cNvPr>
            <p:cNvSpPr/>
            <p:nvPr/>
          </p:nvSpPr>
          <p:spPr>
            <a:xfrm rot="16200000">
              <a:off x="6851714" y="2953661"/>
              <a:ext cx="3465357" cy="12843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54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71C5442-584B-4547-A7C4-9CBC21DF3F21}"/>
                </a:ext>
              </a:extLst>
            </p:cNvPr>
            <p:cNvSpPr txBox="1"/>
            <p:nvPr/>
          </p:nvSpPr>
          <p:spPr>
            <a:xfrm>
              <a:off x="7869058" y="1916432"/>
              <a:ext cx="1406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548A"/>
                  </a:solidFill>
                  <a:latin typeface="Meta Offc Pro Normal" panose="020B0504030101020102" pitchFamily="34" charset="0"/>
                </a:rPr>
                <a:t>Data load microservices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D6D4518D-C5C0-A040-B530-3D243487BF10}"/>
                </a:ext>
              </a:extLst>
            </p:cNvPr>
            <p:cNvSpPr/>
            <p:nvPr/>
          </p:nvSpPr>
          <p:spPr>
            <a:xfrm>
              <a:off x="8100459" y="2393979"/>
              <a:ext cx="965200" cy="628698"/>
            </a:xfrm>
            <a:prstGeom prst="rect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Snowflake loader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AB8250D1-B073-3148-BC2F-139118C0A360}"/>
                </a:ext>
              </a:extLst>
            </p:cNvPr>
            <p:cNvSpPr/>
            <p:nvPr/>
          </p:nvSpPr>
          <p:spPr>
            <a:xfrm>
              <a:off x="8087942" y="3128311"/>
              <a:ext cx="965200" cy="628698"/>
            </a:xfrm>
            <a:prstGeom prst="rect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ORC</a:t>
              </a:r>
            </a:p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 loader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4461CF02-06A2-CE4C-9D6B-22F43B7C82B5}"/>
                </a:ext>
              </a:extLst>
            </p:cNvPr>
            <p:cNvSpPr/>
            <p:nvPr/>
          </p:nvSpPr>
          <p:spPr>
            <a:xfrm>
              <a:off x="8088710" y="3852556"/>
              <a:ext cx="965200" cy="628698"/>
            </a:xfrm>
            <a:prstGeom prst="rect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RDS</a:t>
              </a:r>
            </a:p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 loader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5D5DA1B9-1087-F744-BD5D-7273EF9968EB}"/>
                </a:ext>
              </a:extLst>
            </p:cNvPr>
            <p:cNvSpPr/>
            <p:nvPr/>
          </p:nvSpPr>
          <p:spPr>
            <a:xfrm>
              <a:off x="8088710" y="4550460"/>
              <a:ext cx="965200" cy="628698"/>
            </a:xfrm>
            <a:prstGeom prst="rect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Graph</a:t>
              </a:r>
            </a:p>
            <a:p>
              <a:pPr algn="ctr"/>
              <a:r>
                <a:rPr lang="en-US" sz="1200">
                  <a:latin typeface="Meta Offc Pro Normal" panose="020B0504030101020102" pitchFamily="34" charset="0"/>
                </a:rPr>
                <a:t> loader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E0D56F4-1BF0-BC44-B24F-67383E8334A9}"/>
              </a:ext>
            </a:extLst>
          </p:cNvPr>
          <p:cNvGrpSpPr/>
          <p:nvPr/>
        </p:nvGrpSpPr>
        <p:grpSpPr>
          <a:xfrm>
            <a:off x="4138652" y="5546953"/>
            <a:ext cx="4938627" cy="323682"/>
            <a:chOff x="3926890" y="2956458"/>
            <a:chExt cx="2713990" cy="323682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xmlns="" id="{343BEEC8-7D33-EE4E-91D6-6A15144D8F51}"/>
                </a:ext>
              </a:extLst>
            </p:cNvPr>
            <p:cNvSpPr/>
            <p:nvPr/>
          </p:nvSpPr>
          <p:spPr>
            <a:xfrm rot="5400000">
              <a:off x="5122044" y="1761304"/>
              <a:ext cx="323682" cy="2713990"/>
            </a:xfrm>
            <a:prstGeom prst="can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tx2">
                    <a:lumMod val="20000"/>
                    <a:lumOff val="8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CB15648-1230-774B-AF00-CA788E6E3818}"/>
                </a:ext>
              </a:extLst>
            </p:cNvPr>
            <p:cNvSpPr txBox="1"/>
            <p:nvPr/>
          </p:nvSpPr>
          <p:spPr>
            <a:xfrm>
              <a:off x="4154892" y="2956458"/>
              <a:ext cx="22630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548A"/>
                  </a:solidFill>
                  <a:latin typeface="Meta Offc Pro Normal" panose="020B0504030101020102" pitchFamily="34" charset="0"/>
                </a:rPr>
                <a:t>Message Queue (Load events)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246F63D1-28EE-2E42-AAD2-FEC13699279D}"/>
              </a:ext>
            </a:extLst>
          </p:cNvPr>
          <p:cNvGrpSpPr/>
          <p:nvPr/>
        </p:nvGrpSpPr>
        <p:grpSpPr>
          <a:xfrm>
            <a:off x="4059175" y="2869533"/>
            <a:ext cx="3230458" cy="1547697"/>
            <a:chOff x="4316052" y="3288299"/>
            <a:chExt cx="3230458" cy="154769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50DC48DF-B2A6-B347-A8D0-531F8FAE0F54}"/>
                </a:ext>
              </a:extLst>
            </p:cNvPr>
            <p:cNvSpPr/>
            <p:nvPr/>
          </p:nvSpPr>
          <p:spPr>
            <a:xfrm rot="16200000">
              <a:off x="5134497" y="2559038"/>
              <a:ext cx="1540321" cy="3013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548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D9C46FA3-19B8-AF46-A1B8-92B12E67316C}"/>
                </a:ext>
              </a:extLst>
            </p:cNvPr>
            <p:cNvSpPr txBox="1"/>
            <p:nvPr/>
          </p:nvSpPr>
          <p:spPr>
            <a:xfrm>
              <a:off x="4316052" y="4240907"/>
              <a:ext cx="791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Metadata Parser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B85F3BAA-2866-A842-B0CE-0FA21B9086B8}"/>
                </a:ext>
              </a:extLst>
            </p:cNvPr>
            <p:cNvSpPr txBox="1"/>
            <p:nvPr/>
          </p:nvSpPr>
          <p:spPr>
            <a:xfrm>
              <a:off x="4663554" y="3288299"/>
              <a:ext cx="2571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548A"/>
                  </a:solidFill>
                  <a:latin typeface="Meta Offc Pro Normal" panose="020B0504030101020102" pitchFamily="34" charset="0"/>
                </a:rPr>
                <a:t>Data Pre-load microservices</a:t>
              </a:r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xmlns="" id="{F9E84B1F-A4EC-6B4C-BF63-BDB265089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515" y="3764176"/>
              <a:ext cx="457200" cy="457200"/>
            </a:xfrm>
            <a:custGeom>
              <a:avLst/>
              <a:gdLst>
                <a:gd name="T0" fmla="*/ 194 w 387"/>
                <a:gd name="T1" fmla="*/ 0 h 386"/>
                <a:gd name="T2" fmla="*/ 0 w 387"/>
                <a:gd name="T3" fmla="*/ 193 h 386"/>
                <a:gd name="T4" fmla="*/ 194 w 387"/>
                <a:gd name="T5" fmla="*/ 386 h 386"/>
                <a:gd name="T6" fmla="*/ 387 w 387"/>
                <a:gd name="T7" fmla="*/ 193 h 386"/>
                <a:gd name="T8" fmla="*/ 194 w 387"/>
                <a:gd name="T9" fmla="*/ 0 h 386"/>
                <a:gd name="T10" fmla="*/ 249 w 387"/>
                <a:gd name="T11" fmla="*/ 127 h 386"/>
                <a:gd name="T12" fmla="*/ 202 w 387"/>
                <a:gd name="T13" fmla="*/ 193 h 386"/>
                <a:gd name="T14" fmla="*/ 249 w 387"/>
                <a:gd name="T15" fmla="*/ 259 h 386"/>
                <a:gd name="T16" fmla="*/ 255 w 387"/>
                <a:gd name="T17" fmla="*/ 259 h 386"/>
                <a:gd name="T18" fmla="*/ 255 w 387"/>
                <a:gd name="T19" fmla="*/ 238 h 386"/>
                <a:gd name="T20" fmla="*/ 311 w 387"/>
                <a:gd name="T21" fmla="*/ 270 h 386"/>
                <a:gd name="T22" fmla="*/ 255 w 387"/>
                <a:gd name="T23" fmla="*/ 303 h 386"/>
                <a:gd name="T24" fmla="*/ 255 w 387"/>
                <a:gd name="T25" fmla="*/ 281 h 386"/>
                <a:gd name="T26" fmla="*/ 238 w 387"/>
                <a:gd name="T27" fmla="*/ 281 h 386"/>
                <a:gd name="T28" fmla="*/ 188 w 387"/>
                <a:gd name="T29" fmla="*/ 212 h 386"/>
                <a:gd name="T30" fmla="*/ 138 w 387"/>
                <a:gd name="T31" fmla="*/ 281 h 386"/>
                <a:gd name="T32" fmla="*/ 76 w 387"/>
                <a:gd name="T33" fmla="*/ 281 h 386"/>
                <a:gd name="T34" fmla="*/ 76 w 387"/>
                <a:gd name="T35" fmla="*/ 259 h 386"/>
                <a:gd name="T36" fmla="*/ 127 w 387"/>
                <a:gd name="T37" fmla="*/ 259 h 386"/>
                <a:gd name="T38" fmla="*/ 175 w 387"/>
                <a:gd name="T39" fmla="*/ 193 h 386"/>
                <a:gd name="T40" fmla="*/ 127 w 387"/>
                <a:gd name="T41" fmla="*/ 127 h 386"/>
                <a:gd name="T42" fmla="*/ 76 w 387"/>
                <a:gd name="T43" fmla="*/ 127 h 386"/>
                <a:gd name="T44" fmla="*/ 76 w 387"/>
                <a:gd name="T45" fmla="*/ 105 h 386"/>
                <a:gd name="T46" fmla="*/ 138 w 387"/>
                <a:gd name="T47" fmla="*/ 105 h 386"/>
                <a:gd name="T48" fmla="*/ 188 w 387"/>
                <a:gd name="T49" fmla="*/ 174 h 386"/>
                <a:gd name="T50" fmla="*/ 238 w 387"/>
                <a:gd name="T51" fmla="*/ 105 h 386"/>
                <a:gd name="T52" fmla="*/ 255 w 387"/>
                <a:gd name="T53" fmla="*/ 105 h 386"/>
                <a:gd name="T54" fmla="*/ 255 w 387"/>
                <a:gd name="T55" fmla="*/ 83 h 386"/>
                <a:gd name="T56" fmla="*/ 311 w 387"/>
                <a:gd name="T57" fmla="*/ 116 h 386"/>
                <a:gd name="T58" fmla="*/ 255 w 387"/>
                <a:gd name="T59" fmla="*/ 149 h 386"/>
                <a:gd name="T60" fmla="*/ 255 w 387"/>
                <a:gd name="T61" fmla="*/ 127 h 386"/>
                <a:gd name="T62" fmla="*/ 249 w 387"/>
                <a:gd name="T63" fmla="*/ 127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" h="386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  <a:moveTo>
                    <a:pt x="249" y="127"/>
                  </a:moveTo>
                  <a:cubicBezTo>
                    <a:pt x="202" y="193"/>
                    <a:pt x="202" y="193"/>
                    <a:pt x="202" y="19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311" y="270"/>
                    <a:pt x="311" y="270"/>
                    <a:pt x="311" y="270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281"/>
                    <a:pt x="255" y="281"/>
                    <a:pt x="255" y="281"/>
                  </a:cubicBezTo>
                  <a:cubicBezTo>
                    <a:pt x="238" y="281"/>
                    <a:pt x="238" y="281"/>
                    <a:pt x="238" y="281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38" y="281"/>
                    <a:pt x="138" y="281"/>
                    <a:pt x="138" y="281"/>
                  </a:cubicBezTo>
                  <a:cubicBezTo>
                    <a:pt x="76" y="281"/>
                    <a:pt x="76" y="281"/>
                    <a:pt x="76" y="281"/>
                  </a:cubicBezTo>
                  <a:cubicBezTo>
                    <a:pt x="76" y="259"/>
                    <a:pt x="76" y="259"/>
                    <a:pt x="76" y="259"/>
                  </a:cubicBezTo>
                  <a:cubicBezTo>
                    <a:pt x="127" y="259"/>
                    <a:pt x="127" y="259"/>
                    <a:pt x="127" y="259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238" y="105"/>
                    <a:pt x="238" y="105"/>
                    <a:pt x="238" y="105"/>
                  </a:cubicBezTo>
                  <a:cubicBezTo>
                    <a:pt x="255" y="105"/>
                    <a:pt x="255" y="105"/>
                    <a:pt x="255" y="105"/>
                  </a:cubicBezTo>
                  <a:cubicBezTo>
                    <a:pt x="255" y="83"/>
                    <a:pt x="255" y="83"/>
                    <a:pt x="255" y="83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255" y="149"/>
                    <a:pt x="255" y="149"/>
                    <a:pt x="255" y="149"/>
                  </a:cubicBezTo>
                  <a:cubicBezTo>
                    <a:pt x="255" y="127"/>
                    <a:pt x="255" y="127"/>
                    <a:pt x="255" y="127"/>
                  </a:cubicBezTo>
                  <a:lnTo>
                    <a:pt x="249" y="127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xmlns="" id="{A9C7CEE3-7494-7240-8220-7049CCAC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4169" y="3755284"/>
              <a:ext cx="457200" cy="457200"/>
            </a:xfrm>
            <a:custGeom>
              <a:avLst/>
              <a:gdLst>
                <a:gd name="T0" fmla="*/ 193 w 386"/>
                <a:gd name="T1" fmla="*/ 0 h 386"/>
                <a:gd name="T2" fmla="*/ 0 w 386"/>
                <a:gd name="T3" fmla="*/ 193 h 386"/>
                <a:gd name="T4" fmla="*/ 193 w 386"/>
                <a:gd name="T5" fmla="*/ 386 h 386"/>
                <a:gd name="T6" fmla="*/ 386 w 386"/>
                <a:gd name="T7" fmla="*/ 193 h 386"/>
                <a:gd name="T8" fmla="*/ 193 w 386"/>
                <a:gd name="T9" fmla="*/ 0 h 386"/>
                <a:gd name="T10" fmla="*/ 316 w 386"/>
                <a:gd name="T11" fmla="*/ 239 h 386"/>
                <a:gd name="T12" fmla="*/ 238 w 386"/>
                <a:gd name="T13" fmla="*/ 316 h 386"/>
                <a:gd name="T14" fmla="*/ 222 w 386"/>
                <a:gd name="T15" fmla="*/ 323 h 386"/>
                <a:gd name="T16" fmla="*/ 206 w 386"/>
                <a:gd name="T17" fmla="*/ 316 h 386"/>
                <a:gd name="T18" fmla="*/ 166 w 386"/>
                <a:gd name="T19" fmla="*/ 277 h 386"/>
                <a:gd name="T20" fmla="*/ 146 w 386"/>
                <a:gd name="T21" fmla="*/ 297 h 386"/>
                <a:gd name="T22" fmla="*/ 146 w 386"/>
                <a:gd name="T23" fmla="*/ 240 h 386"/>
                <a:gd name="T24" fmla="*/ 203 w 386"/>
                <a:gd name="T25" fmla="*/ 240 h 386"/>
                <a:gd name="T26" fmla="*/ 182 w 386"/>
                <a:gd name="T27" fmla="*/ 261 h 386"/>
                <a:gd name="T28" fmla="*/ 222 w 386"/>
                <a:gd name="T29" fmla="*/ 301 h 386"/>
                <a:gd name="T30" fmla="*/ 223 w 386"/>
                <a:gd name="T31" fmla="*/ 301 h 386"/>
                <a:gd name="T32" fmla="*/ 300 w 386"/>
                <a:gd name="T33" fmla="*/ 223 h 386"/>
                <a:gd name="T34" fmla="*/ 300 w 386"/>
                <a:gd name="T35" fmla="*/ 222 h 386"/>
                <a:gd name="T36" fmla="*/ 164 w 386"/>
                <a:gd name="T37" fmla="*/ 86 h 386"/>
                <a:gd name="T38" fmla="*/ 163 w 386"/>
                <a:gd name="T39" fmla="*/ 86 h 386"/>
                <a:gd name="T40" fmla="*/ 85 w 386"/>
                <a:gd name="T41" fmla="*/ 163 h 386"/>
                <a:gd name="T42" fmla="*/ 85 w 386"/>
                <a:gd name="T43" fmla="*/ 164 h 386"/>
                <a:gd name="T44" fmla="*/ 117 w 386"/>
                <a:gd name="T45" fmla="*/ 196 h 386"/>
                <a:gd name="T46" fmla="*/ 101 w 386"/>
                <a:gd name="T47" fmla="*/ 211 h 386"/>
                <a:gd name="T48" fmla="*/ 70 w 386"/>
                <a:gd name="T49" fmla="*/ 180 h 386"/>
                <a:gd name="T50" fmla="*/ 70 w 386"/>
                <a:gd name="T51" fmla="*/ 147 h 386"/>
                <a:gd name="T52" fmla="*/ 147 w 386"/>
                <a:gd name="T53" fmla="*/ 70 h 386"/>
                <a:gd name="T54" fmla="*/ 163 w 386"/>
                <a:gd name="T55" fmla="*/ 63 h 386"/>
                <a:gd name="T56" fmla="*/ 179 w 386"/>
                <a:gd name="T57" fmla="*/ 70 h 386"/>
                <a:gd name="T58" fmla="*/ 316 w 386"/>
                <a:gd name="T59" fmla="*/ 206 h 386"/>
                <a:gd name="T60" fmla="*/ 316 w 386"/>
                <a:gd name="T61" fmla="*/ 23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  <a:moveTo>
                    <a:pt x="316" y="239"/>
                  </a:moveTo>
                  <a:cubicBezTo>
                    <a:pt x="238" y="316"/>
                    <a:pt x="238" y="316"/>
                    <a:pt x="238" y="316"/>
                  </a:cubicBezTo>
                  <a:cubicBezTo>
                    <a:pt x="234" y="321"/>
                    <a:pt x="228" y="323"/>
                    <a:pt x="222" y="323"/>
                  </a:cubicBezTo>
                  <a:cubicBezTo>
                    <a:pt x="216" y="323"/>
                    <a:pt x="210" y="321"/>
                    <a:pt x="206" y="316"/>
                  </a:cubicBezTo>
                  <a:cubicBezTo>
                    <a:pt x="166" y="277"/>
                    <a:pt x="166" y="277"/>
                    <a:pt x="166" y="27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203" y="240"/>
                    <a:pt x="203" y="240"/>
                    <a:pt x="203" y="240"/>
                  </a:cubicBezTo>
                  <a:cubicBezTo>
                    <a:pt x="182" y="261"/>
                    <a:pt x="182" y="261"/>
                    <a:pt x="182" y="261"/>
                  </a:cubicBezTo>
                  <a:cubicBezTo>
                    <a:pt x="222" y="301"/>
                    <a:pt x="222" y="301"/>
                    <a:pt x="222" y="301"/>
                  </a:cubicBezTo>
                  <a:cubicBezTo>
                    <a:pt x="222" y="301"/>
                    <a:pt x="222" y="301"/>
                    <a:pt x="223" y="301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0" y="223"/>
                    <a:pt x="300" y="222"/>
                    <a:pt x="300" y="222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3" y="85"/>
                    <a:pt x="163" y="85"/>
                    <a:pt x="163" y="86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5" y="163"/>
                    <a:pt x="85" y="164"/>
                    <a:pt x="85" y="164"/>
                  </a:cubicBezTo>
                  <a:cubicBezTo>
                    <a:pt x="117" y="196"/>
                    <a:pt x="117" y="196"/>
                    <a:pt x="117" y="196"/>
                  </a:cubicBezTo>
                  <a:cubicBezTo>
                    <a:pt x="101" y="211"/>
                    <a:pt x="101" y="211"/>
                    <a:pt x="101" y="211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61" y="171"/>
                    <a:pt x="61" y="156"/>
                    <a:pt x="70" y="147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1" y="66"/>
                    <a:pt x="157" y="63"/>
                    <a:pt x="163" y="63"/>
                  </a:cubicBezTo>
                  <a:cubicBezTo>
                    <a:pt x="169" y="63"/>
                    <a:pt x="175" y="66"/>
                    <a:pt x="179" y="70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25" y="215"/>
                    <a:pt x="325" y="230"/>
                    <a:pt x="316" y="239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836C3612-B7EF-1940-B97B-299BCCF8734B}"/>
                </a:ext>
              </a:extLst>
            </p:cNvPr>
            <p:cNvSpPr txBox="1"/>
            <p:nvPr/>
          </p:nvSpPr>
          <p:spPr>
            <a:xfrm>
              <a:off x="4925770" y="4238614"/>
              <a:ext cx="7915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Source-Target mapper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9DFC9A2D-9DE1-0342-A806-088C51EDE165}"/>
                </a:ext>
              </a:extLst>
            </p:cNvPr>
            <p:cNvSpPr txBox="1"/>
            <p:nvPr/>
          </p:nvSpPr>
          <p:spPr>
            <a:xfrm>
              <a:off x="5535488" y="4254155"/>
              <a:ext cx="791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DDL generator</a:t>
              </a:r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xmlns="" id="{0646A186-6D6C-464E-9E5A-6379E95B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5251" y="3780583"/>
              <a:ext cx="457200" cy="457200"/>
            </a:xfrm>
            <a:custGeom>
              <a:avLst/>
              <a:gdLst>
                <a:gd name="T0" fmla="*/ 96 w 325"/>
                <a:gd name="T1" fmla="*/ 160 h 326"/>
                <a:gd name="T2" fmla="*/ 127 w 325"/>
                <a:gd name="T3" fmla="*/ 160 h 326"/>
                <a:gd name="T4" fmla="*/ 127 w 325"/>
                <a:gd name="T5" fmla="*/ 195 h 326"/>
                <a:gd name="T6" fmla="*/ 96 w 325"/>
                <a:gd name="T7" fmla="*/ 195 h 326"/>
                <a:gd name="T8" fmla="*/ 96 w 325"/>
                <a:gd name="T9" fmla="*/ 160 h 326"/>
                <a:gd name="T10" fmla="*/ 85 w 325"/>
                <a:gd name="T11" fmla="*/ 106 h 326"/>
                <a:gd name="T12" fmla="*/ 90 w 325"/>
                <a:gd name="T13" fmla="*/ 102 h 326"/>
                <a:gd name="T14" fmla="*/ 85 w 325"/>
                <a:gd name="T15" fmla="*/ 97 h 326"/>
                <a:gd name="T16" fmla="*/ 81 w 325"/>
                <a:gd name="T17" fmla="*/ 102 h 326"/>
                <a:gd name="T18" fmla="*/ 85 w 325"/>
                <a:gd name="T19" fmla="*/ 106 h 326"/>
                <a:gd name="T20" fmla="*/ 116 w 325"/>
                <a:gd name="T21" fmla="*/ 106 h 326"/>
                <a:gd name="T22" fmla="*/ 120 w 325"/>
                <a:gd name="T23" fmla="*/ 102 h 326"/>
                <a:gd name="T24" fmla="*/ 116 w 325"/>
                <a:gd name="T25" fmla="*/ 97 h 326"/>
                <a:gd name="T26" fmla="*/ 111 w 325"/>
                <a:gd name="T27" fmla="*/ 102 h 326"/>
                <a:gd name="T28" fmla="*/ 116 w 325"/>
                <a:gd name="T29" fmla="*/ 106 h 326"/>
                <a:gd name="T30" fmla="*/ 101 w 325"/>
                <a:gd name="T31" fmla="*/ 106 h 326"/>
                <a:gd name="T32" fmla="*/ 105 w 325"/>
                <a:gd name="T33" fmla="*/ 102 h 326"/>
                <a:gd name="T34" fmla="*/ 101 w 325"/>
                <a:gd name="T35" fmla="*/ 97 h 326"/>
                <a:gd name="T36" fmla="*/ 96 w 325"/>
                <a:gd name="T37" fmla="*/ 102 h 326"/>
                <a:gd name="T38" fmla="*/ 101 w 325"/>
                <a:gd name="T39" fmla="*/ 106 h 326"/>
                <a:gd name="T40" fmla="*/ 134 w 325"/>
                <a:gd name="T41" fmla="*/ 195 h 326"/>
                <a:gd name="T42" fmla="*/ 229 w 325"/>
                <a:gd name="T43" fmla="*/ 195 h 326"/>
                <a:gd name="T44" fmla="*/ 229 w 325"/>
                <a:gd name="T45" fmla="*/ 160 h 326"/>
                <a:gd name="T46" fmla="*/ 134 w 325"/>
                <a:gd name="T47" fmla="*/ 160 h 326"/>
                <a:gd name="T48" fmla="*/ 134 w 325"/>
                <a:gd name="T49" fmla="*/ 195 h 326"/>
                <a:gd name="T50" fmla="*/ 96 w 325"/>
                <a:gd name="T51" fmla="*/ 152 h 326"/>
                <a:gd name="T52" fmla="*/ 127 w 325"/>
                <a:gd name="T53" fmla="*/ 152 h 326"/>
                <a:gd name="T54" fmla="*/ 127 w 325"/>
                <a:gd name="T55" fmla="*/ 130 h 326"/>
                <a:gd name="T56" fmla="*/ 96 w 325"/>
                <a:gd name="T57" fmla="*/ 130 h 326"/>
                <a:gd name="T58" fmla="*/ 96 w 325"/>
                <a:gd name="T59" fmla="*/ 152 h 326"/>
                <a:gd name="T60" fmla="*/ 325 w 325"/>
                <a:gd name="T61" fmla="*/ 163 h 326"/>
                <a:gd name="T62" fmla="*/ 163 w 325"/>
                <a:gd name="T63" fmla="*/ 326 h 326"/>
                <a:gd name="T64" fmla="*/ 0 w 325"/>
                <a:gd name="T65" fmla="*/ 163 h 326"/>
                <a:gd name="T66" fmla="*/ 163 w 325"/>
                <a:gd name="T67" fmla="*/ 0 h 326"/>
                <a:gd name="T68" fmla="*/ 325 w 325"/>
                <a:gd name="T69" fmla="*/ 163 h 326"/>
                <a:gd name="T70" fmla="*/ 261 w 325"/>
                <a:gd name="T71" fmla="*/ 104 h 326"/>
                <a:gd name="T72" fmla="*/ 247 w 325"/>
                <a:gd name="T73" fmla="*/ 90 h 326"/>
                <a:gd name="T74" fmla="*/ 78 w 325"/>
                <a:gd name="T75" fmla="*/ 90 h 326"/>
                <a:gd name="T76" fmla="*/ 64 w 325"/>
                <a:gd name="T77" fmla="*/ 104 h 326"/>
                <a:gd name="T78" fmla="*/ 64 w 325"/>
                <a:gd name="T79" fmla="*/ 222 h 326"/>
                <a:gd name="T80" fmla="*/ 78 w 325"/>
                <a:gd name="T81" fmla="*/ 236 h 326"/>
                <a:gd name="T82" fmla="*/ 247 w 325"/>
                <a:gd name="T83" fmla="*/ 236 h 326"/>
                <a:gd name="T84" fmla="*/ 261 w 325"/>
                <a:gd name="T85" fmla="*/ 222 h 326"/>
                <a:gd name="T86" fmla="*/ 261 w 325"/>
                <a:gd name="T87" fmla="*/ 104 h 326"/>
                <a:gd name="T88" fmla="*/ 134 w 325"/>
                <a:gd name="T89" fmla="*/ 152 h 326"/>
                <a:gd name="T90" fmla="*/ 229 w 325"/>
                <a:gd name="T91" fmla="*/ 152 h 326"/>
                <a:gd name="T92" fmla="*/ 229 w 325"/>
                <a:gd name="T93" fmla="*/ 130 h 326"/>
                <a:gd name="T94" fmla="*/ 134 w 325"/>
                <a:gd name="T95" fmla="*/ 130 h 326"/>
                <a:gd name="T96" fmla="*/ 134 w 325"/>
                <a:gd name="T97" fmla="*/ 152 h 326"/>
                <a:gd name="T98" fmla="*/ 76 w 325"/>
                <a:gd name="T99" fmla="*/ 110 h 326"/>
                <a:gd name="T100" fmla="*/ 249 w 325"/>
                <a:gd name="T101" fmla="*/ 110 h 326"/>
                <a:gd name="T102" fmla="*/ 249 w 325"/>
                <a:gd name="T103" fmla="*/ 214 h 326"/>
                <a:gd name="T104" fmla="*/ 76 w 325"/>
                <a:gd name="T105" fmla="*/ 214 h 326"/>
                <a:gd name="T106" fmla="*/ 76 w 325"/>
                <a:gd name="T107" fmla="*/ 110 h 326"/>
                <a:gd name="T108" fmla="*/ 88 w 325"/>
                <a:gd name="T109" fmla="*/ 203 h 326"/>
                <a:gd name="T110" fmla="*/ 237 w 325"/>
                <a:gd name="T111" fmla="*/ 203 h 326"/>
                <a:gd name="T112" fmla="*/ 237 w 325"/>
                <a:gd name="T113" fmla="*/ 122 h 326"/>
                <a:gd name="T114" fmla="*/ 88 w 325"/>
                <a:gd name="T115" fmla="*/ 122 h 326"/>
                <a:gd name="T116" fmla="*/ 88 w 325"/>
                <a:gd name="T117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326">
                  <a:moveTo>
                    <a:pt x="96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95"/>
                    <a:pt x="127" y="195"/>
                    <a:pt x="127" y="195"/>
                  </a:cubicBezTo>
                  <a:cubicBezTo>
                    <a:pt x="96" y="195"/>
                    <a:pt x="96" y="195"/>
                    <a:pt x="96" y="195"/>
                  </a:cubicBezTo>
                  <a:lnTo>
                    <a:pt x="96" y="160"/>
                  </a:lnTo>
                  <a:close/>
                  <a:moveTo>
                    <a:pt x="85" y="106"/>
                  </a:moveTo>
                  <a:cubicBezTo>
                    <a:pt x="88" y="106"/>
                    <a:pt x="90" y="104"/>
                    <a:pt x="90" y="102"/>
                  </a:cubicBezTo>
                  <a:cubicBezTo>
                    <a:pt x="90" y="99"/>
                    <a:pt x="88" y="97"/>
                    <a:pt x="85" y="97"/>
                  </a:cubicBezTo>
                  <a:cubicBezTo>
                    <a:pt x="83" y="97"/>
                    <a:pt x="81" y="99"/>
                    <a:pt x="81" y="102"/>
                  </a:cubicBezTo>
                  <a:cubicBezTo>
                    <a:pt x="81" y="104"/>
                    <a:pt x="83" y="106"/>
                    <a:pt x="85" y="106"/>
                  </a:cubicBezTo>
                  <a:close/>
                  <a:moveTo>
                    <a:pt x="116" y="106"/>
                  </a:moveTo>
                  <a:cubicBezTo>
                    <a:pt x="118" y="106"/>
                    <a:pt x="120" y="104"/>
                    <a:pt x="120" y="102"/>
                  </a:cubicBezTo>
                  <a:cubicBezTo>
                    <a:pt x="120" y="99"/>
                    <a:pt x="118" y="97"/>
                    <a:pt x="116" y="97"/>
                  </a:cubicBezTo>
                  <a:cubicBezTo>
                    <a:pt x="113" y="97"/>
                    <a:pt x="111" y="99"/>
                    <a:pt x="111" y="102"/>
                  </a:cubicBezTo>
                  <a:cubicBezTo>
                    <a:pt x="111" y="104"/>
                    <a:pt x="113" y="106"/>
                    <a:pt x="116" y="106"/>
                  </a:cubicBezTo>
                  <a:close/>
                  <a:moveTo>
                    <a:pt x="101" y="106"/>
                  </a:moveTo>
                  <a:cubicBezTo>
                    <a:pt x="103" y="106"/>
                    <a:pt x="105" y="104"/>
                    <a:pt x="105" y="102"/>
                  </a:cubicBezTo>
                  <a:cubicBezTo>
                    <a:pt x="105" y="99"/>
                    <a:pt x="103" y="97"/>
                    <a:pt x="101" y="97"/>
                  </a:cubicBezTo>
                  <a:cubicBezTo>
                    <a:pt x="98" y="97"/>
                    <a:pt x="96" y="99"/>
                    <a:pt x="96" y="102"/>
                  </a:cubicBezTo>
                  <a:cubicBezTo>
                    <a:pt x="96" y="104"/>
                    <a:pt x="98" y="106"/>
                    <a:pt x="101" y="106"/>
                  </a:cubicBezTo>
                  <a:close/>
                  <a:moveTo>
                    <a:pt x="134" y="195"/>
                  </a:moveTo>
                  <a:cubicBezTo>
                    <a:pt x="229" y="195"/>
                    <a:pt x="229" y="195"/>
                    <a:pt x="229" y="195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134" y="160"/>
                    <a:pt x="134" y="160"/>
                    <a:pt x="134" y="160"/>
                  </a:cubicBezTo>
                  <a:lnTo>
                    <a:pt x="134" y="195"/>
                  </a:lnTo>
                  <a:close/>
                  <a:moveTo>
                    <a:pt x="96" y="152"/>
                  </a:moveTo>
                  <a:cubicBezTo>
                    <a:pt x="127" y="152"/>
                    <a:pt x="127" y="152"/>
                    <a:pt x="127" y="152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96" y="130"/>
                    <a:pt x="96" y="130"/>
                    <a:pt x="96" y="130"/>
                  </a:cubicBezTo>
                  <a:lnTo>
                    <a:pt x="96" y="152"/>
                  </a:lnTo>
                  <a:close/>
                  <a:moveTo>
                    <a:pt x="325" y="163"/>
                  </a:moveTo>
                  <a:cubicBezTo>
                    <a:pt x="325" y="252"/>
                    <a:pt x="252" y="326"/>
                    <a:pt x="163" y="326"/>
                  </a:cubicBezTo>
                  <a:cubicBezTo>
                    <a:pt x="73" y="326"/>
                    <a:pt x="0" y="252"/>
                    <a:pt x="0" y="163"/>
                  </a:cubicBezTo>
                  <a:cubicBezTo>
                    <a:pt x="0" y="73"/>
                    <a:pt x="73" y="0"/>
                    <a:pt x="163" y="0"/>
                  </a:cubicBezTo>
                  <a:cubicBezTo>
                    <a:pt x="252" y="0"/>
                    <a:pt x="325" y="73"/>
                    <a:pt x="325" y="163"/>
                  </a:cubicBezTo>
                  <a:close/>
                  <a:moveTo>
                    <a:pt x="261" y="104"/>
                  </a:moveTo>
                  <a:cubicBezTo>
                    <a:pt x="261" y="96"/>
                    <a:pt x="255" y="90"/>
                    <a:pt x="247" y="90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0" y="90"/>
                    <a:pt x="64" y="96"/>
                    <a:pt x="64" y="104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4" y="229"/>
                    <a:pt x="70" y="236"/>
                    <a:pt x="78" y="236"/>
                  </a:cubicBezTo>
                  <a:cubicBezTo>
                    <a:pt x="247" y="236"/>
                    <a:pt x="247" y="236"/>
                    <a:pt x="247" y="236"/>
                  </a:cubicBezTo>
                  <a:cubicBezTo>
                    <a:pt x="255" y="236"/>
                    <a:pt x="261" y="229"/>
                    <a:pt x="261" y="222"/>
                  </a:cubicBezTo>
                  <a:lnTo>
                    <a:pt x="261" y="104"/>
                  </a:lnTo>
                  <a:close/>
                  <a:moveTo>
                    <a:pt x="134" y="152"/>
                  </a:moveTo>
                  <a:cubicBezTo>
                    <a:pt x="229" y="152"/>
                    <a:pt x="229" y="152"/>
                    <a:pt x="229" y="152"/>
                  </a:cubicBezTo>
                  <a:cubicBezTo>
                    <a:pt x="229" y="130"/>
                    <a:pt x="229" y="130"/>
                    <a:pt x="229" y="130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52"/>
                  </a:lnTo>
                  <a:close/>
                  <a:moveTo>
                    <a:pt x="76" y="110"/>
                  </a:moveTo>
                  <a:cubicBezTo>
                    <a:pt x="249" y="110"/>
                    <a:pt x="249" y="110"/>
                    <a:pt x="249" y="110"/>
                  </a:cubicBezTo>
                  <a:cubicBezTo>
                    <a:pt x="249" y="214"/>
                    <a:pt x="249" y="214"/>
                    <a:pt x="249" y="214"/>
                  </a:cubicBezTo>
                  <a:cubicBezTo>
                    <a:pt x="76" y="214"/>
                    <a:pt x="76" y="214"/>
                    <a:pt x="76" y="214"/>
                  </a:cubicBezTo>
                  <a:lnTo>
                    <a:pt x="76" y="110"/>
                  </a:lnTo>
                  <a:close/>
                  <a:moveTo>
                    <a:pt x="88" y="203"/>
                  </a:moveTo>
                  <a:cubicBezTo>
                    <a:pt x="237" y="203"/>
                    <a:pt x="237" y="203"/>
                    <a:pt x="237" y="20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88" y="122"/>
                    <a:pt x="88" y="122"/>
                    <a:pt x="88" y="122"/>
                  </a:cubicBezTo>
                  <a:lnTo>
                    <a:pt x="88" y="203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xmlns="" id="{24A3D961-9C06-7346-9BD5-014943787F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4179" y="3774800"/>
              <a:ext cx="457200" cy="457200"/>
            </a:xfrm>
            <a:custGeom>
              <a:avLst/>
              <a:gdLst>
                <a:gd name="T0" fmla="*/ 162 w 325"/>
                <a:gd name="T1" fmla="*/ 0 h 326"/>
                <a:gd name="T2" fmla="*/ 0 w 325"/>
                <a:gd name="T3" fmla="*/ 163 h 326"/>
                <a:gd name="T4" fmla="*/ 162 w 325"/>
                <a:gd name="T5" fmla="*/ 326 h 326"/>
                <a:gd name="T6" fmla="*/ 325 w 325"/>
                <a:gd name="T7" fmla="*/ 163 h 326"/>
                <a:gd name="T8" fmla="*/ 162 w 325"/>
                <a:gd name="T9" fmla="*/ 0 h 326"/>
                <a:gd name="T10" fmla="*/ 239 w 325"/>
                <a:gd name="T11" fmla="*/ 61 h 326"/>
                <a:gd name="T12" fmla="*/ 229 w 325"/>
                <a:gd name="T13" fmla="*/ 96 h 326"/>
                <a:gd name="T14" fmla="*/ 221 w 325"/>
                <a:gd name="T15" fmla="*/ 87 h 326"/>
                <a:gd name="T16" fmla="*/ 170 w 325"/>
                <a:gd name="T17" fmla="*/ 138 h 326"/>
                <a:gd name="T18" fmla="*/ 150 w 325"/>
                <a:gd name="T19" fmla="*/ 117 h 326"/>
                <a:gd name="T20" fmla="*/ 116 w 325"/>
                <a:gd name="T21" fmla="*/ 151 h 326"/>
                <a:gd name="T22" fmla="*/ 108 w 325"/>
                <a:gd name="T23" fmla="*/ 142 h 326"/>
                <a:gd name="T24" fmla="*/ 150 w 325"/>
                <a:gd name="T25" fmla="*/ 100 h 326"/>
                <a:gd name="T26" fmla="*/ 170 w 325"/>
                <a:gd name="T27" fmla="*/ 121 h 326"/>
                <a:gd name="T28" fmla="*/ 212 w 325"/>
                <a:gd name="T29" fmla="*/ 79 h 326"/>
                <a:gd name="T30" fmla="*/ 204 w 325"/>
                <a:gd name="T31" fmla="*/ 70 h 326"/>
                <a:gd name="T32" fmla="*/ 239 w 325"/>
                <a:gd name="T33" fmla="*/ 61 h 326"/>
                <a:gd name="T34" fmla="*/ 257 w 325"/>
                <a:gd name="T35" fmla="*/ 245 h 326"/>
                <a:gd name="T36" fmla="*/ 257 w 325"/>
                <a:gd name="T37" fmla="*/ 251 h 326"/>
                <a:gd name="T38" fmla="*/ 245 w 325"/>
                <a:gd name="T39" fmla="*/ 263 h 326"/>
                <a:gd name="T40" fmla="*/ 239 w 325"/>
                <a:gd name="T41" fmla="*/ 263 h 326"/>
                <a:gd name="T42" fmla="*/ 239 w 325"/>
                <a:gd name="T43" fmla="*/ 262 h 326"/>
                <a:gd name="T44" fmla="*/ 238 w 325"/>
                <a:gd name="T45" fmla="*/ 263 h 326"/>
                <a:gd name="T46" fmla="*/ 229 w 325"/>
                <a:gd name="T47" fmla="*/ 263 h 326"/>
                <a:gd name="T48" fmla="*/ 166 w 325"/>
                <a:gd name="T49" fmla="*/ 200 h 326"/>
                <a:gd name="T50" fmla="*/ 166 w 325"/>
                <a:gd name="T51" fmla="*/ 191 h 326"/>
                <a:gd name="T52" fmla="*/ 167 w 325"/>
                <a:gd name="T53" fmla="*/ 190 h 326"/>
                <a:gd name="T54" fmla="*/ 164 w 325"/>
                <a:gd name="T55" fmla="*/ 188 h 326"/>
                <a:gd name="T56" fmla="*/ 84 w 325"/>
                <a:gd name="T57" fmla="*/ 180 h 326"/>
                <a:gd name="T58" fmla="*/ 85 w 325"/>
                <a:gd name="T59" fmla="*/ 90 h 326"/>
                <a:gd name="T60" fmla="*/ 174 w 325"/>
                <a:gd name="T61" fmla="*/ 90 h 326"/>
                <a:gd name="T62" fmla="*/ 181 w 325"/>
                <a:gd name="T63" fmla="*/ 99 h 326"/>
                <a:gd name="T64" fmla="*/ 172 w 325"/>
                <a:gd name="T65" fmla="*/ 108 h 326"/>
                <a:gd name="T66" fmla="*/ 165 w 325"/>
                <a:gd name="T67" fmla="*/ 100 h 326"/>
                <a:gd name="T68" fmla="*/ 94 w 325"/>
                <a:gd name="T69" fmla="*/ 99 h 326"/>
                <a:gd name="T70" fmla="*/ 94 w 325"/>
                <a:gd name="T71" fmla="*/ 170 h 326"/>
                <a:gd name="T72" fmla="*/ 165 w 325"/>
                <a:gd name="T73" fmla="*/ 170 h 326"/>
                <a:gd name="T74" fmla="*/ 179 w 325"/>
                <a:gd name="T75" fmla="*/ 140 h 326"/>
                <a:gd name="T76" fmla="*/ 192 w 325"/>
                <a:gd name="T77" fmla="*/ 127 h 326"/>
                <a:gd name="T78" fmla="*/ 182 w 325"/>
                <a:gd name="T79" fmla="*/ 170 h 326"/>
                <a:gd name="T80" fmla="*/ 184 w 325"/>
                <a:gd name="T81" fmla="*/ 173 h 326"/>
                <a:gd name="T82" fmla="*/ 185 w 325"/>
                <a:gd name="T83" fmla="*/ 172 h 326"/>
                <a:gd name="T84" fmla="*/ 194 w 325"/>
                <a:gd name="T85" fmla="*/ 172 h 326"/>
                <a:gd name="T86" fmla="*/ 257 w 325"/>
                <a:gd name="T87" fmla="*/ 235 h 326"/>
                <a:gd name="T88" fmla="*/ 257 w 325"/>
                <a:gd name="T89" fmla="*/ 244 h 326"/>
                <a:gd name="T90" fmla="*/ 256 w 325"/>
                <a:gd name="T91" fmla="*/ 245 h 326"/>
                <a:gd name="T92" fmla="*/ 257 w 325"/>
                <a:gd name="T93" fmla="*/ 2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5" h="326"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2"/>
                    <a:pt x="73" y="326"/>
                    <a:pt x="162" y="326"/>
                  </a:cubicBezTo>
                  <a:cubicBezTo>
                    <a:pt x="252" y="326"/>
                    <a:pt x="325" y="252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  <a:moveTo>
                    <a:pt x="239" y="61"/>
                  </a:moveTo>
                  <a:cubicBezTo>
                    <a:pt x="229" y="96"/>
                    <a:pt x="229" y="96"/>
                    <a:pt x="229" y="96"/>
                  </a:cubicBezTo>
                  <a:cubicBezTo>
                    <a:pt x="221" y="87"/>
                    <a:pt x="221" y="87"/>
                    <a:pt x="221" y="87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212" y="79"/>
                    <a:pt x="212" y="79"/>
                    <a:pt x="212" y="79"/>
                  </a:cubicBezTo>
                  <a:cubicBezTo>
                    <a:pt x="204" y="70"/>
                    <a:pt x="204" y="70"/>
                    <a:pt x="204" y="70"/>
                  </a:cubicBezTo>
                  <a:lnTo>
                    <a:pt x="239" y="61"/>
                  </a:lnTo>
                  <a:close/>
                  <a:moveTo>
                    <a:pt x="257" y="245"/>
                  </a:moveTo>
                  <a:cubicBezTo>
                    <a:pt x="259" y="247"/>
                    <a:pt x="259" y="249"/>
                    <a:pt x="257" y="251"/>
                  </a:cubicBezTo>
                  <a:cubicBezTo>
                    <a:pt x="245" y="263"/>
                    <a:pt x="245" y="263"/>
                    <a:pt x="245" y="263"/>
                  </a:cubicBezTo>
                  <a:cubicBezTo>
                    <a:pt x="244" y="264"/>
                    <a:pt x="241" y="264"/>
                    <a:pt x="239" y="263"/>
                  </a:cubicBezTo>
                  <a:cubicBezTo>
                    <a:pt x="239" y="262"/>
                    <a:pt x="239" y="262"/>
                    <a:pt x="239" y="262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6" y="265"/>
                    <a:pt x="232" y="265"/>
                    <a:pt x="229" y="263"/>
                  </a:cubicBezTo>
                  <a:cubicBezTo>
                    <a:pt x="166" y="200"/>
                    <a:pt x="166" y="200"/>
                    <a:pt x="166" y="200"/>
                  </a:cubicBezTo>
                  <a:cubicBezTo>
                    <a:pt x="164" y="198"/>
                    <a:pt x="164" y="193"/>
                    <a:pt x="166" y="191"/>
                  </a:cubicBezTo>
                  <a:cubicBezTo>
                    <a:pt x="167" y="190"/>
                    <a:pt x="167" y="190"/>
                    <a:pt x="167" y="190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40" y="204"/>
                    <a:pt x="106" y="201"/>
                    <a:pt x="84" y="180"/>
                  </a:cubicBezTo>
                  <a:cubicBezTo>
                    <a:pt x="60" y="155"/>
                    <a:pt x="60" y="115"/>
                    <a:pt x="85" y="90"/>
                  </a:cubicBezTo>
                  <a:cubicBezTo>
                    <a:pt x="109" y="65"/>
                    <a:pt x="149" y="65"/>
                    <a:pt x="174" y="90"/>
                  </a:cubicBezTo>
                  <a:cubicBezTo>
                    <a:pt x="177" y="93"/>
                    <a:pt x="179" y="96"/>
                    <a:pt x="181" y="99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70" y="105"/>
                    <a:pt x="167" y="102"/>
                    <a:pt x="165" y="100"/>
                  </a:cubicBezTo>
                  <a:cubicBezTo>
                    <a:pt x="145" y="80"/>
                    <a:pt x="113" y="80"/>
                    <a:pt x="94" y="99"/>
                  </a:cubicBezTo>
                  <a:cubicBezTo>
                    <a:pt x="74" y="119"/>
                    <a:pt x="74" y="151"/>
                    <a:pt x="94" y="170"/>
                  </a:cubicBezTo>
                  <a:cubicBezTo>
                    <a:pt x="113" y="190"/>
                    <a:pt x="145" y="190"/>
                    <a:pt x="165" y="170"/>
                  </a:cubicBezTo>
                  <a:cubicBezTo>
                    <a:pt x="173" y="162"/>
                    <a:pt x="178" y="151"/>
                    <a:pt x="179" y="140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4" y="142"/>
                    <a:pt x="190" y="157"/>
                    <a:pt x="182" y="170"/>
                  </a:cubicBezTo>
                  <a:cubicBezTo>
                    <a:pt x="184" y="173"/>
                    <a:pt x="184" y="173"/>
                    <a:pt x="184" y="173"/>
                  </a:cubicBezTo>
                  <a:cubicBezTo>
                    <a:pt x="185" y="172"/>
                    <a:pt x="185" y="172"/>
                    <a:pt x="185" y="172"/>
                  </a:cubicBezTo>
                  <a:cubicBezTo>
                    <a:pt x="188" y="170"/>
                    <a:pt x="192" y="170"/>
                    <a:pt x="194" y="172"/>
                  </a:cubicBezTo>
                  <a:cubicBezTo>
                    <a:pt x="257" y="235"/>
                    <a:pt x="257" y="235"/>
                    <a:pt x="257" y="235"/>
                  </a:cubicBezTo>
                  <a:cubicBezTo>
                    <a:pt x="260" y="237"/>
                    <a:pt x="260" y="242"/>
                    <a:pt x="257" y="244"/>
                  </a:cubicBezTo>
                  <a:cubicBezTo>
                    <a:pt x="256" y="245"/>
                    <a:pt x="256" y="245"/>
                    <a:pt x="256" y="245"/>
                  </a:cubicBezTo>
                  <a:lnTo>
                    <a:pt x="257" y="245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61C19579-0753-7644-8D4F-C020E9F4CAB5}"/>
                </a:ext>
              </a:extLst>
            </p:cNvPr>
            <p:cNvSpPr txBox="1"/>
            <p:nvPr/>
          </p:nvSpPr>
          <p:spPr>
            <a:xfrm>
              <a:off x="6145206" y="4243566"/>
              <a:ext cx="791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Operation metadata</a:t>
              </a:r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xmlns="" id="{4CF2F43E-6E92-6642-BE25-F0E307392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0437" y="3785768"/>
              <a:ext cx="457200" cy="457200"/>
            </a:xfrm>
            <a:custGeom>
              <a:avLst/>
              <a:gdLst>
                <a:gd name="T0" fmla="*/ 101 w 326"/>
                <a:gd name="T1" fmla="*/ 97 h 326"/>
                <a:gd name="T2" fmla="*/ 101 w 326"/>
                <a:gd name="T3" fmla="*/ 106 h 326"/>
                <a:gd name="T4" fmla="*/ 86 w 326"/>
                <a:gd name="T5" fmla="*/ 106 h 326"/>
                <a:gd name="T6" fmla="*/ 86 w 326"/>
                <a:gd name="T7" fmla="*/ 97 h 326"/>
                <a:gd name="T8" fmla="*/ 86 w 326"/>
                <a:gd name="T9" fmla="*/ 106 h 326"/>
                <a:gd name="T10" fmla="*/ 121 w 326"/>
                <a:gd name="T11" fmla="*/ 102 h 326"/>
                <a:gd name="T12" fmla="*/ 112 w 326"/>
                <a:gd name="T13" fmla="*/ 102 h 326"/>
                <a:gd name="T14" fmla="*/ 76 w 326"/>
                <a:gd name="T15" fmla="*/ 110 h 326"/>
                <a:gd name="T16" fmla="*/ 250 w 326"/>
                <a:gd name="T17" fmla="*/ 214 h 326"/>
                <a:gd name="T18" fmla="*/ 76 w 326"/>
                <a:gd name="T19" fmla="*/ 110 h 326"/>
                <a:gd name="T20" fmla="*/ 224 w 326"/>
                <a:gd name="T21" fmla="*/ 145 h 326"/>
                <a:gd name="T22" fmla="*/ 125 w 326"/>
                <a:gd name="T23" fmla="*/ 137 h 326"/>
                <a:gd name="T24" fmla="*/ 125 w 326"/>
                <a:gd name="T25" fmla="*/ 170 h 326"/>
                <a:gd name="T26" fmla="*/ 224 w 326"/>
                <a:gd name="T27" fmla="*/ 162 h 326"/>
                <a:gd name="T28" fmla="*/ 125 w 326"/>
                <a:gd name="T29" fmla="*/ 170 h 326"/>
                <a:gd name="T30" fmla="*/ 224 w 326"/>
                <a:gd name="T31" fmla="*/ 195 h 326"/>
                <a:gd name="T32" fmla="*/ 125 w 326"/>
                <a:gd name="T33" fmla="*/ 187 h 326"/>
                <a:gd name="T34" fmla="*/ 102 w 326"/>
                <a:gd name="T35" fmla="*/ 145 h 326"/>
                <a:gd name="T36" fmla="*/ 116 w 326"/>
                <a:gd name="T37" fmla="*/ 131 h 326"/>
                <a:gd name="T38" fmla="*/ 102 w 326"/>
                <a:gd name="T39" fmla="*/ 145 h 326"/>
                <a:gd name="T40" fmla="*/ 116 w 326"/>
                <a:gd name="T41" fmla="*/ 170 h 326"/>
                <a:gd name="T42" fmla="*/ 102 w 326"/>
                <a:gd name="T43" fmla="*/ 156 h 326"/>
                <a:gd name="T44" fmla="*/ 102 w 326"/>
                <a:gd name="T45" fmla="*/ 195 h 326"/>
                <a:gd name="T46" fmla="*/ 116 w 326"/>
                <a:gd name="T47" fmla="*/ 180 h 326"/>
                <a:gd name="T48" fmla="*/ 102 w 326"/>
                <a:gd name="T49" fmla="*/ 195 h 326"/>
                <a:gd name="T50" fmla="*/ 163 w 326"/>
                <a:gd name="T51" fmla="*/ 326 h 326"/>
                <a:gd name="T52" fmla="*/ 163 w 326"/>
                <a:gd name="T53" fmla="*/ 0 h 326"/>
                <a:gd name="T54" fmla="*/ 262 w 326"/>
                <a:gd name="T55" fmla="*/ 104 h 326"/>
                <a:gd name="T56" fmla="*/ 78 w 326"/>
                <a:gd name="T57" fmla="*/ 90 h 326"/>
                <a:gd name="T58" fmla="*/ 64 w 326"/>
                <a:gd name="T59" fmla="*/ 222 h 326"/>
                <a:gd name="T60" fmla="*/ 248 w 326"/>
                <a:gd name="T61" fmla="*/ 236 h 326"/>
                <a:gd name="T62" fmla="*/ 262 w 326"/>
                <a:gd name="T63" fmla="*/ 10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6" h="326">
                  <a:moveTo>
                    <a:pt x="97" y="102"/>
                  </a:moveTo>
                  <a:cubicBezTo>
                    <a:pt x="97" y="99"/>
                    <a:pt x="99" y="97"/>
                    <a:pt x="101" y="97"/>
                  </a:cubicBezTo>
                  <a:cubicBezTo>
                    <a:pt x="103" y="97"/>
                    <a:pt x="105" y="99"/>
                    <a:pt x="105" y="102"/>
                  </a:cubicBezTo>
                  <a:cubicBezTo>
                    <a:pt x="105" y="104"/>
                    <a:pt x="103" y="106"/>
                    <a:pt x="101" y="106"/>
                  </a:cubicBezTo>
                  <a:cubicBezTo>
                    <a:pt x="99" y="106"/>
                    <a:pt x="97" y="104"/>
                    <a:pt x="97" y="102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4"/>
                    <a:pt x="90" y="102"/>
                  </a:cubicBezTo>
                  <a:cubicBezTo>
                    <a:pt x="90" y="99"/>
                    <a:pt x="88" y="97"/>
                    <a:pt x="86" y="97"/>
                  </a:cubicBezTo>
                  <a:cubicBezTo>
                    <a:pt x="83" y="97"/>
                    <a:pt x="81" y="99"/>
                    <a:pt x="81" y="102"/>
                  </a:cubicBezTo>
                  <a:cubicBezTo>
                    <a:pt x="81" y="104"/>
                    <a:pt x="83" y="106"/>
                    <a:pt x="86" y="106"/>
                  </a:cubicBezTo>
                  <a:close/>
                  <a:moveTo>
                    <a:pt x="116" y="106"/>
                  </a:moveTo>
                  <a:cubicBezTo>
                    <a:pt x="119" y="106"/>
                    <a:pt x="121" y="104"/>
                    <a:pt x="121" y="102"/>
                  </a:cubicBezTo>
                  <a:cubicBezTo>
                    <a:pt x="121" y="99"/>
                    <a:pt x="119" y="97"/>
                    <a:pt x="116" y="97"/>
                  </a:cubicBezTo>
                  <a:cubicBezTo>
                    <a:pt x="114" y="97"/>
                    <a:pt x="112" y="99"/>
                    <a:pt x="112" y="102"/>
                  </a:cubicBezTo>
                  <a:cubicBezTo>
                    <a:pt x="112" y="104"/>
                    <a:pt x="114" y="106"/>
                    <a:pt x="116" y="106"/>
                  </a:cubicBezTo>
                  <a:close/>
                  <a:moveTo>
                    <a:pt x="76" y="110"/>
                  </a:moveTo>
                  <a:cubicBezTo>
                    <a:pt x="250" y="110"/>
                    <a:pt x="250" y="110"/>
                    <a:pt x="250" y="110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76" y="214"/>
                    <a:pt x="76" y="214"/>
                    <a:pt x="76" y="214"/>
                  </a:cubicBezTo>
                  <a:lnTo>
                    <a:pt x="76" y="110"/>
                  </a:lnTo>
                  <a:close/>
                  <a:moveTo>
                    <a:pt x="125" y="145"/>
                  </a:moveTo>
                  <a:cubicBezTo>
                    <a:pt x="224" y="145"/>
                    <a:pt x="224" y="145"/>
                    <a:pt x="224" y="145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125" y="137"/>
                    <a:pt x="125" y="137"/>
                    <a:pt x="125" y="137"/>
                  </a:cubicBezTo>
                  <a:lnTo>
                    <a:pt x="125" y="145"/>
                  </a:lnTo>
                  <a:close/>
                  <a:moveTo>
                    <a:pt x="125" y="170"/>
                  </a:moveTo>
                  <a:cubicBezTo>
                    <a:pt x="224" y="170"/>
                    <a:pt x="224" y="170"/>
                    <a:pt x="224" y="170"/>
                  </a:cubicBezTo>
                  <a:cubicBezTo>
                    <a:pt x="224" y="162"/>
                    <a:pt x="224" y="162"/>
                    <a:pt x="224" y="162"/>
                  </a:cubicBezTo>
                  <a:cubicBezTo>
                    <a:pt x="125" y="162"/>
                    <a:pt x="125" y="162"/>
                    <a:pt x="125" y="162"/>
                  </a:cubicBezTo>
                  <a:lnTo>
                    <a:pt x="125" y="170"/>
                  </a:lnTo>
                  <a:close/>
                  <a:moveTo>
                    <a:pt x="125" y="195"/>
                  </a:moveTo>
                  <a:cubicBezTo>
                    <a:pt x="224" y="195"/>
                    <a:pt x="224" y="195"/>
                    <a:pt x="224" y="195"/>
                  </a:cubicBezTo>
                  <a:cubicBezTo>
                    <a:pt x="224" y="187"/>
                    <a:pt x="224" y="187"/>
                    <a:pt x="224" y="187"/>
                  </a:cubicBezTo>
                  <a:cubicBezTo>
                    <a:pt x="125" y="187"/>
                    <a:pt x="125" y="187"/>
                    <a:pt x="125" y="187"/>
                  </a:cubicBezTo>
                  <a:lnTo>
                    <a:pt x="125" y="195"/>
                  </a:lnTo>
                  <a:close/>
                  <a:moveTo>
                    <a:pt x="102" y="145"/>
                  </a:moveTo>
                  <a:cubicBezTo>
                    <a:pt x="116" y="145"/>
                    <a:pt x="116" y="145"/>
                    <a:pt x="116" y="145"/>
                  </a:cubicBezTo>
                  <a:cubicBezTo>
                    <a:pt x="116" y="131"/>
                    <a:pt x="116" y="131"/>
                    <a:pt x="116" y="131"/>
                  </a:cubicBezTo>
                  <a:cubicBezTo>
                    <a:pt x="102" y="131"/>
                    <a:pt x="102" y="131"/>
                    <a:pt x="102" y="131"/>
                  </a:cubicBezTo>
                  <a:lnTo>
                    <a:pt x="102" y="145"/>
                  </a:lnTo>
                  <a:close/>
                  <a:moveTo>
                    <a:pt x="102" y="170"/>
                  </a:moveTo>
                  <a:cubicBezTo>
                    <a:pt x="116" y="170"/>
                    <a:pt x="116" y="170"/>
                    <a:pt x="116" y="170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02" y="156"/>
                    <a:pt x="102" y="156"/>
                    <a:pt x="102" y="156"/>
                  </a:cubicBezTo>
                  <a:lnTo>
                    <a:pt x="102" y="170"/>
                  </a:lnTo>
                  <a:close/>
                  <a:moveTo>
                    <a:pt x="102" y="195"/>
                  </a:moveTo>
                  <a:cubicBezTo>
                    <a:pt x="116" y="195"/>
                    <a:pt x="116" y="195"/>
                    <a:pt x="116" y="195"/>
                  </a:cubicBezTo>
                  <a:cubicBezTo>
                    <a:pt x="116" y="180"/>
                    <a:pt x="116" y="180"/>
                    <a:pt x="116" y="180"/>
                  </a:cubicBezTo>
                  <a:cubicBezTo>
                    <a:pt x="102" y="180"/>
                    <a:pt x="102" y="180"/>
                    <a:pt x="102" y="180"/>
                  </a:cubicBezTo>
                  <a:lnTo>
                    <a:pt x="102" y="195"/>
                  </a:lnTo>
                  <a:close/>
                  <a:moveTo>
                    <a:pt x="326" y="163"/>
                  </a:moveTo>
                  <a:cubicBezTo>
                    <a:pt x="326" y="252"/>
                    <a:pt x="253" y="326"/>
                    <a:pt x="163" y="326"/>
                  </a:cubicBezTo>
                  <a:cubicBezTo>
                    <a:pt x="73" y="326"/>
                    <a:pt x="0" y="252"/>
                    <a:pt x="0" y="163"/>
                  </a:cubicBezTo>
                  <a:cubicBezTo>
                    <a:pt x="0" y="73"/>
                    <a:pt x="73" y="0"/>
                    <a:pt x="163" y="0"/>
                  </a:cubicBezTo>
                  <a:cubicBezTo>
                    <a:pt x="253" y="0"/>
                    <a:pt x="326" y="73"/>
                    <a:pt x="326" y="163"/>
                  </a:cubicBezTo>
                  <a:close/>
                  <a:moveTo>
                    <a:pt x="262" y="104"/>
                  </a:moveTo>
                  <a:cubicBezTo>
                    <a:pt x="262" y="96"/>
                    <a:pt x="256" y="90"/>
                    <a:pt x="248" y="90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1" y="90"/>
                    <a:pt x="64" y="96"/>
                    <a:pt x="64" y="104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4" y="229"/>
                    <a:pt x="71" y="236"/>
                    <a:pt x="78" y="236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56" y="236"/>
                    <a:pt x="262" y="229"/>
                    <a:pt x="262" y="222"/>
                  </a:cubicBezTo>
                  <a:lnTo>
                    <a:pt x="262" y="104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02D5B1AC-BEC3-C943-9178-4ED9E42D6509}"/>
                </a:ext>
              </a:extLst>
            </p:cNvPr>
            <p:cNvSpPr txBox="1"/>
            <p:nvPr/>
          </p:nvSpPr>
          <p:spPr>
            <a:xfrm>
              <a:off x="6754923" y="4259898"/>
              <a:ext cx="791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Catalog loader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5F0E4270-EE27-7F4D-BBFB-FD526C6F2047}"/>
              </a:ext>
            </a:extLst>
          </p:cNvPr>
          <p:cNvCxnSpPr>
            <a:cxnSpLocks/>
          </p:cNvCxnSpPr>
          <p:nvPr/>
        </p:nvCxnSpPr>
        <p:spPr>
          <a:xfrm flipV="1">
            <a:off x="4861838" y="4461313"/>
            <a:ext cx="0" cy="102902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2395F6C5-D452-984C-A52B-81EE2D117FA1}"/>
              </a:ext>
            </a:extLst>
          </p:cNvPr>
          <p:cNvCxnSpPr>
            <a:cxnSpLocks/>
          </p:cNvCxnSpPr>
          <p:nvPr/>
        </p:nvCxnSpPr>
        <p:spPr>
          <a:xfrm>
            <a:off x="6285920" y="4470283"/>
            <a:ext cx="0" cy="102005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9713A1A2-2F3D-CA4E-82FF-DB6562B8E9B3}"/>
              </a:ext>
            </a:extLst>
          </p:cNvPr>
          <p:cNvSpPr txBox="1"/>
          <p:nvPr/>
        </p:nvSpPr>
        <p:spPr>
          <a:xfrm>
            <a:off x="4910754" y="4854861"/>
            <a:ext cx="122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File ingestion Events</a:t>
            </a:r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CE64AE60-146E-0543-86E9-A7240C4BB0A1}"/>
              </a:ext>
            </a:extLst>
          </p:cNvPr>
          <p:cNvSpPr/>
          <p:nvPr/>
        </p:nvSpPr>
        <p:spPr>
          <a:xfrm>
            <a:off x="2564420" y="3384459"/>
            <a:ext cx="345662" cy="4744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xmlns="" id="{836760EC-B818-1847-91E6-68C966CDE518}"/>
              </a:ext>
            </a:extLst>
          </p:cNvPr>
          <p:cNvSpPr/>
          <p:nvPr/>
        </p:nvSpPr>
        <p:spPr>
          <a:xfrm>
            <a:off x="3733730" y="3384459"/>
            <a:ext cx="345662" cy="4744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4CC3B616-8F6A-6648-A18D-687C7EC42AFA}"/>
              </a:ext>
            </a:extLst>
          </p:cNvPr>
          <p:cNvSpPr/>
          <p:nvPr/>
        </p:nvSpPr>
        <p:spPr>
          <a:xfrm>
            <a:off x="7308000" y="3413907"/>
            <a:ext cx="345662" cy="4744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25C5CE35-53FF-9C40-89D5-1DFA349C8CAA}"/>
              </a:ext>
            </a:extLst>
          </p:cNvPr>
          <p:cNvSpPr/>
          <p:nvPr/>
        </p:nvSpPr>
        <p:spPr>
          <a:xfrm>
            <a:off x="9401308" y="3413907"/>
            <a:ext cx="345662" cy="4744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CE0AC3-3FA9-5243-9191-CC00CCDF8F11}"/>
              </a:ext>
            </a:extLst>
          </p:cNvPr>
          <p:cNvSpPr txBox="1"/>
          <p:nvPr/>
        </p:nvSpPr>
        <p:spPr>
          <a:xfrm>
            <a:off x="10931375" y="1089872"/>
            <a:ext cx="803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6000"/>
                </a:solidFill>
              </a:rPr>
              <a:t>DRAFT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EC02D61-8060-2941-B73B-EC55CAB70EEC}"/>
              </a:ext>
            </a:extLst>
          </p:cNvPr>
          <p:cNvSpPr/>
          <p:nvPr/>
        </p:nvSpPr>
        <p:spPr>
          <a:xfrm>
            <a:off x="3906561" y="1600199"/>
            <a:ext cx="5412940" cy="45565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3FCF1B8F-44BA-9247-B738-3B30E33F1D47}"/>
              </a:ext>
            </a:extLst>
          </p:cNvPr>
          <p:cNvCxnSpPr>
            <a:cxnSpLocks/>
          </p:cNvCxnSpPr>
          <p:nvPr/>
        </p:nvCxnSpPr>
        <p:spPr>
          <a:xfrm flipV="1">
            <a:off x="8066048" y="5296146"/>
            <a:ext cx="0" cy="24228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6218BB4C-AAE3-A04B-9497-9FA67FC7DD08}"/>
              </a:ext>
            </a:extLst>
          </p:cNvPr>
          <p:cNvCxnSpPr>
            <a:cxnSpLocks/>
          </p:cNvCxnSpPr>
          <p:nvPr/>
        </p:nvCxnSpPr>
        <p:spPr>
          <a:xfrm>
            <a:off x="8789948" y="5299836"/>
            <a:ext cx="0" cy="247117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C27B07F-1D13-7E45-9927-CB4BEDE14DD5}"/>
              </a:ext>
            </a:extLst>
          </p:cNvPr>
          <p:cNvSpPr txBox="1"/>
          <p:nvPr/>
        </p:nvSpPr>
        <p:spPr>
          <a:xfrm>
            <a:off x="4297172" y="1860270"/>
            <a:ext cx="2726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6000"/>
                </a:solidFill>
                <a:latin typeface="Meta Offc Pro Normal" panose="020B0504030101020102" pitchFamily="34" charset="0"/>
              </a:rPr>
              <a:t>Universal Data Loader framework</a:t>
            </a:r>
          </a:p>
        </p:txBody>
      </p:sp>
    </p:spTree>
    <p:extLst>
      <p:ext uri="{BB962C8B-B14F-4D97-AF65-F5344CB8AC3E}">
        <p14:creationId xmlns:p14="http://schemas.microsoft.com/office/powerpoint/2010/main" val="378806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4000" y="669677"/>
            <a:ext cx="11277600" cy="914400"/>
          </a:xfrm>
        </p:spPr>
        <p:txBody>
          <a:bodyPr/>
          <a:lstStyle/>
          <a:p>
            <a:r>
              <a:rPr lang="en-US"/>
              <a:t>Universal Data Loader   (Detailed architecture)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1376987"/>
            <a:ext cx="8833899" cy="5389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24014" y="669677"/>
            <a:ext cx="3267986" cy="615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S3 - Location where the files will be landed. A S3 event will be configured which would trigger a call to the Record Loader Lambda function.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Record Loader Lambda - This lambda function is responsible for taking the S3 event and loading the message into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(File Control Table) - This is a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table that will hold the information of all the files that land in S3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Streams (File Control Table) - This is a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Stream that will maintain the order in which records get inserted into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File Control table and pass those messages to the Traffic Controller Lambda Function.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Traffic Controller Lambda - This lambda function is responsible for reading messages of the stream and routing them to the appropriate path for the message/record/file to be processed.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(Target Route Lookup Table) -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DynamoDB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table used by the Traffic Controller Lambda function to instruct on which queues to route the message to.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SQS - SQS queue to hold the message to be processed asynchronously. Only for insert/replace file types.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Target Loader Lambda - This lambda function takes the message of the SQS queue and loads the file into the target system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SQS.fifo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queue to hold the messages to be processed synchronously. Only for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upsert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/delete file types.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Target Loader Lambda (Triggered By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Cloudwatch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event) - This lambda function takes the message of the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queue and loads the file into the target system. This Lambda will be triggered by a cloud watch event until AWS enables lambda trigger from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queues in the future.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SQS DLQ - SQS queue that will accept error messages. Lambda's will either send messages directly to it, or the asynchronous SQS queues will send messages there directly after certain number of retries.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DLQ Reader Lambda - This Lambda reads the DLQ queue and send the message to SES or SNS (might not need this if SES or SNS can connect to the DLQ Queue directly.)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SQS (Feedback Queue) - This queue holds records from the different lambda functions in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order so they can be picked up and written to the RDS database for logging purposes.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Lambda (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Cloudwatch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5min Trigger) - This lambda is triggered every 5 mins by a cloud watch event and picks up all the messages in the </a:t>
            </a:r>
            <a:r>
              <a:rPr lang="en-US" sz="800" err="1">
                <a:latin typeface="Arial" charset="0"/>
                <a:ea typeface="Arial" charset="0"/>
                <a:cs typeface="Arial" charset="0"/>
              </a:rPr>
              <a:t>fifo</a:t>
            </a:r>
            <a:r>
              <a:rPr lang="en-US" sz="800">
                <a:latin typeface="Arial" charset="0"/>
                <a:ea typeface="Arial" charset="0"/>
                <a:cs typeface="Arial" charset="0"/>
              </a:rPr>
              <a:t> queue and writes them to the Logging RDS DB.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800">
                <a:latin typeface="Arial" charset="0"/>
                <a:ea typeface="Arial" charset="0"/>
                <a:cs typeface="Arial" charset="0"/>
              </a:rPr>
              <a:t>Logging RDS DB - This database stores the logs of a file that gets processed and its status. </a:t>
            </a:r>
            <a:endParaRPr lang="en-US" sz="800"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45" y="669677"/>
            <a:ext cx="1663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Products </a:t>
            </a:r>
            <a:r>
              <a:rPr lang="mr-IN"/>
              <a:t>–</a:t>
            </a:r>
            <a:r>
              <a:rPr lang="en-US"/>
              <a:t> API Ingestion Pattern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88" y="1297172"/>
            <a:ext cx="6958610" cy="487041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98" y="1297172"/>
            <a:ext cx="1663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1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97" y="1116349"/>
            <a:ext cx="5648740" cy="572574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Products </a:t>
            </a:r>
            <a:r>
              <a:rPr lang="mr-IN"/>
              <a:t>–</a:t>
            </a:r>
            <a:r>
              <a:rPr lang="en-US"/>
              <a:t> Hadoop to AWS Pattern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98" y="1297172"/>
            <a:ext cx="1663700" cy="66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4737" y="1057305"/>
            <a:ext cx="1868557" cy="46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3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CA83DF-EC7C-3D44-BD0A-2B0A2CE72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Real-time data patterns</a:t>
            </a:r>
          </a:p>
          <a:p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xmlns="" id="{F0DC6AF1-12DD-DD42-8321-E78447A1EC66}"/>
              </a:ext>
            </a:extLst>
          </p:cNvPr>
          <p:cNvSpPr/>
          <p:nvPr/>
        </p:nvSpPr>
        <p:spPr>
          <a:xfrm rot="5400000">
            <a:off x="4706557" y="2108023"/>
            <a:ext cx="869541" cy="2884704"/>
          </a:xfrm>
          <a:prstGeom prst="can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>
              <a:latin typeface="Meta Offc Pro Normal" panose="020B050403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2897F0-3190-0D4F-9D6B-3956F6678B0D}"/>
              </a:ext>
            </a:extLst>
          </p:cNvPr>
          <p:cNvSpPr txBox="1"/>
          <p:nvPr/>
        </p:nvSpPr>
        <p:spPr>
          <a:xfrm>
            <a:off x="3745475" y="3257984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KAFKA – Enterprise Event bus</a:t>
            </a:r>
          </a:p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(Shorter retention)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406CA5-F3F5-2B45-9DE9-0D5961F2856E}"/>
              </a:ext>
            </a:extLst>
          </p:cNvPr>
          <p:cNvSpPr/>
          <p:nvPr/>
        </p:nvSpPr>
        <p:spPr>
          <a:xfrm>
            <a:off x="1418299" y="3115604"/>
            <a:ext cx="1392072" cy="869541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eta Offc Pro Normal" panose="020B050403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6891FB-B8AD-9C46-9B47-FCD421F3AE42}"/>
              </a:ext>
            </a:extLst>
          </p:cNvPr>
          <p:cNvSpPr txBox="1"/>
          <p:nvPr/>
        </p:nvSpPr>
        <p:spPr>
          <a:xfrm>
            <a:off x="1465698" y="3257984"/>
            <a:ext cx="1297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Event publishers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51821848-657F-E142-8B4D-3D4E50E1640B}"/>
              </a:ext>
            </a:extLst>
          </p:cNvPr>
          <p:cNvSpPr/>
          <p:nvPr/>
        </p:nvSpPr>
        <p:spPr>
          <a:xfrm>
            <a:off x="2918129" y="3327736"/>
            <a:ext cx="686049" cy="4452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9AB2BB-AA35-B045-AB44-B3B41B02314F}"/>
              </a:ext>
            </a:extLst>
          </p:cNvPr>
          <p:cNvSpPr txBox="1"/>
          <p:nvPr/>
        </p:nvSpPr>
        <p:spPr>
          <a:xfrm>
            <a:off x="2801081" y="3675561"/>
            <a:ext cx="87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Real-time events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34339B8-EFDF-3C44-848B-0DEB14A97105}"/>
              </a:ext>
            </a:extLst>
          </p:cNvPr>
          <p:cNvSpPr/>
          <p:nvPr/>
        </p:nvSpPr>
        <p:spPr>
          <a:xfrm>
            <a:off x="7707086" y="1248229"/>
            <a:ext cx="3323771" cy="20097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1423A17-DE9F-654C-9112-2CC93A348AC6}"/>
              </a:ext>
            </a:extLst>
          </p:cNvPr>
          <p:cNvSpPr txBox="1"/>
          <p:nvPr/>
        </p:nvSpPr>
        <p:spPr>
          <a:xfrm>
            <a:off x="7791072" y="1384756"/>
            <a:ext cx="1577899" cy="430887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Meta Offc Pro Normal" panose="020B0504030101020102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/>
              <a:t>Stream processing </a:t>
            </a:r>
          </a:p>
          <a:p>
            <a:r>
              <a:rPr lang="en-US" sz="1200"/>
              <a:t>(FICO-S)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C6B9D4-D985-FD42-9917-1AF2565B62BD}"/>
              </a:ext>
            </a:extLst>
          </p:cNvPr>
          <p:cNvSpPr txBox="1"/>
          <p:nvPr/>
        </p:nvSpPr>
        <p:spPr>
          <a:xfrm>
            <a:off x="9368971" y="1386113"/>
            <a:ext cx="164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Event-processing &amp; real-time rules engine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CFDCD2-855F-3743-B462-44BD2CFDCDFC}"/>
              </a:ext>
            </a:extLst>
          </p:cNvPr>
          <p:cNvSpPr txBox="1"/>
          <p:nvPr/>
        </p:nvSpPr>
        <p:spPr>
          <a:xfrm>
            <a:off x="7807322" y="2022553"/>
            <a:ext cx="1577899" cy="430887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Meta Offc Pro Normal" panose="020B0504030101020102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/>
              <a:t>Cassandra event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5D6AB6-DE55-AB43-A6B8-F4B2FF989A9C}"/>
              </a:ext>
            </a:extLst>
          </p:cNvPr>
          <p:cNvSpPr txBox="1"/>
          <p:nvPr/>
        </p:nvSpPr>
        <p:spPr>
          <a:xfrm>
            <a:off x="9385221" y="2023910"/>
            <a:ext cx="164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Near-real time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6311E7-948A-8745-8FDB-A56ED404C1DF}"/>
              </a:ext>
            </a:extLst>
          </p:cNvPr>
          <p:cNvSpPr txBox="1"/>
          <p:nvPr/>
        </p:nvSpPr>
        <p:spPr>
          <a:xfrm>
            <a:off x="7807322" y="2658373"/>
            <a:ext cx="1577899" cy="430887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  <a:latin typeface="Meta Offc Pro Normal" panose="020B0504030101020102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/>
              <a:t>ELK stack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313D3D6-ACE8-7B41-AEDF-E8E92F4E169B}"/>
              </a:ext>
            </a:extLst>
          </p:cNvPr>
          <p:cNvSpPr txBox="1"/>
          <p:nvPr/>
        </p:nvSpPr>
        <p:spPr>
          <a:xfrm>
            <a:off x="9385221" y="2659730"/>
            <a:ext cx="164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Real-time dashboarding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28B10579-05AF-BC44-B642-CA74653C6966}"/>
              </a:ext>
            </a:extLst>
          </p:cNvPr>
          <p:cNvCxnSpPr>
            <a:cxnSpLocks/>
            <a:stCxn id="4" idx="1"/>
            <a:endCxn id="10" idx="1"/>
          </p:cNvCxnSpPr>
          <p:nvPr/>
        </p:nvCxnSpPr>
        <p:spPr>
          <a:xfrm flipV="1">
            <a:off x="6583680" y="2253107"/>
            <a:ext cx="1123406" cy="1297269"/>
          </a:xfrm>
          <a:prstGeom prst="bentConnector3">
            <a:avLst>
              <a:gd name="adj1" fmla="val 50000"/>
            </a:avLst>
          </a:prstGeom>
          <a:ln w="444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BA4A81-4B92-974E-827F-ED53A60FD692}"/>
              </a:ext>
            </a:extLst>
          </p:cNvPr>
          <p:cNvSpPr txBox="1"/>
          <p:nvPr/>
        </p:nvSpPr>
        <p:spPr>
          <a:xfrm>
            <a:off x="8101560" y="925616"/>
            <a:ext cx="253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Meta Offc Pro Normal" panose="020B0504030101020102" pitchFamily="34" charset="0"/>
              </a:rPr>
              <a:t>Real-time consumers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51F1BDC-EA0A-EF44-9DA9-A8EF5A0BD081}"/>
              </a:ext>
            </a:extLst>
          </p:cNvPr>
          <p:cNvSpPr/>
          <p:nvPr/>
        </p:nvSpPr>
        <p:spPr>
          <a:xfrm>
            <a:off x="7707086" y="3981611"/>
            <a:ext cx="3340020" cy="13375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6026B0A-754D-1E4E-9E0E-029D999DF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33" y="4362982"/>
            <a:ext cx="423996" cy="439700"/>
          </a:xfrm>
          <a:prstGeom prst="rect">
            <a:avLst/>
          </a:prstGeom>
        </p:spPr>
      </p:pic>
      <p:sp>
        <p:nvSpPr>
          <p:cNvPr id="24" name="Can 23">
            <a:extLst>
              <a:ext uri="{FF2B5EF4-FFF2-40B4-BE49-F238E27FC236}">
                <a16:creationId xmlns:a16="http://schemas.microsoft.com/office/drawing/2014/main" xmlns="" id="{6FED573E-DF3E-AE4D-9E34-1019B7E638A1}"/>
              </a:ext>
            </a:extLst>
          </p:cNvPr>
          <p:cNvSpPr/>
          <p:nvPr/>
        </p:nvSpPr>
        <p:spPr>
          <a:xfrm rot="5400000">
            <a:off x="8295966" y="4001731"/>
            <a:ext cx="434772" cy="1167131"/>
          </a:xfrm>
          <a:prstGeom prst="can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>
              <a:latin typeface="Meta Offc Pro Normal" panose="020B0504030101020102" pitchFamily="34" charset="0"/>
            </a:endParaRPr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xmlns="" id="{671FE5F0-84E6-1245-B96D-ADD6D6DF6F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26448" y="4332155"/>
            <a:ext cx="502455" cy="501354"/>
          </a:xfrm>
          <a:custGeom>
            <a:avLst/>
            <a:gdLst>
              <a:gd name="T0" fmla="*/ 127 w 233"/>
              <a:gd name="T1" fmla="*/ 157 h 232"/>
              <a:gd name="T2" fmla="*/ 116 w 233"/>
              <a:gd name="T3" fmla="*/ 168 h 232"/>
              <a:gd name="T4" fmla="*/ 106 w 233"/>
              <a:gd name="T5" fmla="*/ 157 h 232"/>
              <a:gd name="T6" fmla="*/ 116 w 233"/>
              <a:gd name="T7" fmla="*/ 147 h 232"/>
              <a:gd name="T8" fmla="*/ 127 w 233"/>
              <a:gd name="T9" fmla="*/ 157 h 232"/>
              <a:gd name="T10" fmla="*/ 156 w 233"/>
              <a:gd name="T11" fmla="*/ 157 h 232"/>
              <a:gd name="T12" fmla="*/ 116 w 233"/>
              <a:gd name="T13" fmla="*/ 197 h 232"/>
              <a:gd name="T14" fmla="*/ 77 w 233"/>
              <a:gd name="T15" fmla="*/ 157 h 232"/>
              <a:gd name="T16" fmla="*/ 116 w 233"/>
              <a:gd name="T17" fmla="*/ 118 h 232"/>
              <a:gd name="T18" fmla="*/ 156 w 233"/>
              <a:gd name="T19" fmla="*/ 157 h 232"/>
              <a:gd name="T20" fmla="*/ 137 w 233"/>
              <a:gd name="T21" fmla="*/ 157 h 232"/>
              <a:gd name="T22" fmla="*/ 142 w 233"/>
              <a:gd name="T23" fmla="*/ 151 h 232"/>
              <a:gd name="T24" fmla="*/ 139 w 233"/>
              <a:gd name="T25" fmla="*/ 144 h 232"/>
              <a:gd name="T26" fmla="*/ 131 w 233"/>
              <a:gd name="T27" fmla="*/ 143 h 232"/>
              <a:gd name="T28" fmla="*/ 129 w 233"/>
              <a:gd name="T29" fmla="*/ 135 h 232"/>
              <a:gd name="T30" fmla="*/ 123 w 233"/>
              <a:gd name="T31" fmla="*/ 132 h 232"/>
              <a:gd name="T32" fmla="*/ 116 w 233"/>
              <a:gd name="T33" fmla="*/ 137 h 232"/>
              <a:gd name="T34" fmla="*/ 110 w 233"/>
              <a:gd name="T35" fmla="*/ 132 h 232"/>
              <a:gd name="T36" fmla="*/ 103 w 233"/>
              <a:gd name="T37" fmla="*/ 135 h 232"/>
              <a:gd name="T38" fmla="*/ 102 w 233"/>
              <a:gd name="T39" fmla="*/ 143 h 232"/>
              <a:gd name="T40" fmla="*/ 94 w 233"/>
              <a:gd name="T41" fmla="*/ 144 h 232"/>
              <a:gd name="T42" fmla="*/ 91 w 233"/>
              <a:gd name="T43" fmla="*/ 151 h 232"/>
              <a:gd name="T44" fmla="*/ 96 w 233"/>
              <a:gd name="T45" fmla="*/ 157 h 232"/>
              <a:gd name="T46" fmla="*/ 91 w 233"/>
              <a:gd name="T47" fmla="*/ 164 h 232"/>
              <a:gd name="T48" fmla="*/ 94 w 233"/>
              <a:gd name="T49" fmla="*/ 170 h 232"/>
              <a:gd name="T50" fmla="*/ 102 w 233"/>
              <a:gd name="T51" fmla="*/ 172 h 232"/>
              <a:gd name="T52" fmla="*/ 103 w 233"/>
              <a:gd name="T53" fmla="*/ 180 h 232"/>
              <a:gd name="T54" fmla="*/ 110 w 233"/>
              <a:gd name="T55" fmla="*/ 183 h 232"/>
              <a:gd name="T56" fmla="*/ 116 w 233"/>
              <a:gd name="T57" fmla="*/ 178 h 232"/>
              <a:gd name="T58" fmla="*/ 123 w 233"/>
              <a:gd name="T59" fmla="*/ 183 h 232"/>
              <a:gd name="T60" fmla="*/ 129 w 233"/>
              <a:gd name="T61" fmla="*/ 180 h 232"/>
              <a:gd name="T62" fmla="*/ 131 w 233"/>
              <a:gd name="T63" fmla="*/ 172 h 232"/>
              <a:gd name="T64" fmla="*/ 139 w 233"/>
              <a:gd name="T65" fmla="*/ 170 h 232"/>
              <a:gd name="T66" fmla="*/ 142 w 233"/>
              <a:gd name="T67" fmla="*/ 164 h 232"/>
              <a:gd name="T68" fmla="*/ 137 w 233"/>
              <a:gd name="T69" fmla="*/ 157 h 232"/>
              <a:gd name="T70" fmla="*/ 233 w 233"/>
              <a:gd name="T71" fmla="*/ 116 h 232"/>
              <a:gd name="T72" fmla="*/ 116 w 233"/>
              <a:gd name="T73" fmla="*/ 232 h 232"/>
              <a:gd name="T74" fmla="*/ 0 w 233"/>
              <a:gd name="T75" fmla="*/ 116 h 232"/>
              <a:gd name="T76" fmla="*/ 116 w 233"/>
              <a:gd name="T77" fmla="*/ 0 h 232"/>
              <a:gd name="T78" fmla="*/ 233 w 233"/>
              <a:gd name="T79" fmla="*/ 116 h 232"/>
              <a:gd name="T80" fmla="*/ 161 w 233"/>
              <a:gd name="T81" fmla="*/ 157 h 232"/>
              <a:gd name="T82" fmla="*/ 116 w 233"/>
              <a:gd name="T83" fmla="*/ 113 h 232"/>
              <a:gd name="T84" fmla="*/ 72 w 233"/>
              <a:gd name="T85" fmla="*/ 157 h 232"/>
              <a:gd name="T86" fmla="*/ 116 w 233"/>
              <a:gd name="T87" fmla="*/ 202 h 232"/>
              <a:gd name="T88" fmla="*/ 161 w 233"/>
              <a:gd name="T89" fmla="*/ 157 h 232"/>
              <a:gd name="T90" fmla="*/ 206 w 233"/>
              <a:gd name="T91" fmla="*/ 100 h 232"/>
              <a:gd name="T92" fmla="*/ 172 w 233"/>
              <a:gd name="T93" fmla="*/ 65 h 232"/>
              <a:gd name="T94" fmla="*/ 162 w 233"/>
              <a:gd name="T95" fmla="*/ 67 h 232"/>
              <a:gd name="T96" fmla="*/ 145 w 233"/>
              <a:gd name="T97" fmla="*/ 55 h 232"/>
              <a:gd name="T98" fmla="*/ 143 w 233"/>
              <a:gd name="T99" fmla="*/ 55 h 232"/>
              <a:gd name="T100" fmla="*/ 111 w 233"/>
              <a:gd name="T101" fmla="*/ 30 h 232"/>
              <a:gd name="T102" fmla="*/ 80 w 233"/>
              <a:gd name="T103" fmla="*/ 54 h 232"/>
              <a:gd name="T104" fmla="*/ 57 w 233"/>
              <a:gd name="T105" fmla="*/ 77 h 232"/>
              <a:gd name="T106" fmla="*/ 57 w 233"/>
              <a:gd name="T107" fmla="*/ 79 h 232"/>
              <a:gd name="T108" fmla="*/ 54 w 233"/>
              <a:gd name="T109" fmla="*/ 79 h 232"/>
              <a:gd name="T110" fmla="*/ 26 w 233"/>
              <a:gd name="T111" fmla="*/ 107 h 232"/>
              <a:gd name="T112" fmla="*/ 54 w 233"/>
              <a:gd name="T113" fmla="*/ 135 h 232"/>
              <a:gd name="T114" fmla="*/ 72 w 233"/>
              <a:gd name="T115" fmla="*/ 135 h 232"/>
              <a:gd name="T116" fmla="*/ 116 w 233"/>
              <a:gd name="T117" fmla="*/ 107 h 232"/>
              <a:gd name="T118" fmla="*/ 161 w 233"/>
              <a:gd name="T119" fmla="*/ 135 h 232"/>
              <a:gd name="T120" fmla="*/ 172 w 233"/>
              <a:gd name="T121" fmla="*/ 135 h 232"/>
              <a:gd name="T122" fmla="*/ 206 w 233"/>
              <a:gd name="T123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3" h="232">
                <a:moveTo>
                  <a:pt x="127" y="157"/>
                </a:moveTo>
                <a:cubicBezTo>
                  <a:pt x="127" y="163"/>
                  <a:pt x="122" y="168"/>
                  <a:pt x="116" y="168"/>
                </a:cubicBezTo>
                <a:cubicBezTo>
                  <a:pt x="111" y="168"/>
                  <a:pt x="106" y="163"/>
                  <a:pt x="106" y="157"/>
                </a:cubicBezTo>
                <a:cubicBezTo>
                  <a:pt x="106" y="152"/>
                  <a:pt x="111" y="147"/>
                  <a:pt x="116" y="147"/>
                </a:cubicBezTo>
                <a:cubicBezTo>
                  <a:pt x="122" y="147"/>
                  <a:pt x="127" y="152"/>
                  <a:pt x="127" y="157"/>
                </a:cubicBezTo>
                <a:close/>
                <a:moveTo>
                  <a:pt x="156" y="157"/>
                </a:moveTo>
                <a:cubicBezTo>
                  <a:pt x="156" y="179"/>
                  <a:pt x="138" y="197"/>
                  <a:pt x="116" y="197"/>
                </a:cubicBezTo>
                <a:cubicBezTo>
                  <a:pt x="95" y="197"/>
                  <a:pt x="77" y="179"/>
                  <a:pt x="77" y="157"/>
                </a:cubicBezTo>
                <a:cubicBezTo>
                  <a:pt x="77" y="136"/>
                  <a:pt x="95" y="118"/>
                  <a:pt x="116" y="118"/>
                </a:cubicBezTo>
                <a:cubicBezTo>
                  <a:pt x="138" y="118"/>
                  <a:pt x="156" y="136"/>
                  <a:pt x="156" y="157"/>
                </a:cubicBezTo>
                <a:close/>
                <a:moveTo>
                  <a:pt x="137" y="157"/>
                </a:moveTo>
                <a:cubicBezTo>
                  <a:pt x="137" y="154"/>
                  <a:pt x="139" y="152"/>
                  <a:pt x="142" y="151"/>
                </a:cubicBezTo>
                <a:cubicBezTo>
                  <a:pt x="141" y="149"/>
                  <a:pt x="140" y="146"/>
                  <a:pt x="139" y="144"/>
                </a:cubicBezTo>
                <a:cubicBezTo>
                  <a:pt x="136" y="146"/>
                  <a:pt x="133" y="145"/>
                  <a:pt x="131" y="143"/>
                </a:cubicBezTo>
                <a:cubicBezTo>
                  <a:pt x="129" y="141"/>
                  <a:pt x="128" y="138"/>
                  <a:pt x="129" y="135"/>
                </a:cubicBezTo>
                <a:cubicBezTo>
                  <a:pt x="128" y="134"/>
                  <a:pt x="125" y="133"/>
                  <a:pt x="123" y="132"/>
                </a:cubicBezTo>
                <a:cubicBezTo>
                  <a:pt x="122" y="135"/>
                  <a:pt x="120" y="137"/>
                  <a:pt x="116" y="137"/>
                </a:cubicBezTo>
                <a:cubicBezTo>
                  <a:pt x="113" y="137"/>
                  <a:pt x="111" y="135"/>
                  <a:pt x="110" y="132"/>
                </a:cubicBezTo>
                <a:cubicBezTo>
                  <a:pt x="108" y="133"/>
                  <a:pt x="105" y="134"/>
                  <a:pt x="103" y="135"/>
                </a:cubicBezTo>
                <a:cubicBezTo>
                  <a:pt x="105" y="138"/>
                  <a:pt x="104" y="141"/>
                  <a:pt x="102" y="143"/>
                </a:cubicBezTo>
                <a:cubicBezTo>
                  <a:pt x="100" y="145"/>
                  <a:pt x="97" y="146"/>
                  <a:pt x="94" y="144"/>
                </a:cubicBezTo>
                <a:cubicBezTo>
                  <a:pt x="93" y="146"/>
                  <a:pt x="92" y="149"/>
                  <a:pt x="91" y="151"/>
                </a:cubicBezTo>
                <a:cubicBezTo>
                  <a:pt x="94" y="152"/>
                  <a:pt x="96" y="154"/>
                  <a:pt x="96" y="157"/>
                </a:cubicBezTo>
                <a:cubicBezTo>
                  <a:pt x="96" y="161"/>
                  <a:pt x="94" y="163"/>
                  <a:pt x="91" y="164"/>
                </a:cubicBezTo>
                <a:cubicBezTo>
                  <a:pt x="92" y="166"/>
                  <a:pt x="93" y="169"/>
                  <a:pt x="94" y="170"/>
                </a:cubicBezTo>
                <a:cubicBezTo>
                  <a:pt x="97" y="169"/>
                  <a:pt x="100" y="170"/>
                  <a:pt x="102" y="172"/>
                </a:cubicBezTo>
                <a:cubicBezTo>
                  <a:pt x="104" y="174"/>
                  <a:pt x="105" y="177"/>
                  <a:pt x="103" y="180"/>
                </a:cubicBezTo>
                <a:cubicBezTo>
                  <a:pt x="105" y="181"/>
                  <a:pt x="108" y="182"/>
                  <a:pt x="110" y="183"/>
                </a:cubicBezTo>
                <a:cubicBezTo>
                  <a:pt x="111" y="180"/>
                  <a:pt x="113" y="178"/>
                  <a:pt x="116" y="178"/>
                </a:cubicBezTo>
                <a:cubicBezTo>
                  <a:pt x="120" y="178"/>
                  <a:pt x="122" y="180"/>
                  <a:pt x="123" y="183"/>
                </a:cubicBezTo>
                <a:cubicBezTo>
                  <a:pt x="125" y="182"/>
                  <a:pt x="128" y="181"/>
                  <a:pt x="129" y="180"/>
                </a:cubicBezTo>
                <a:cubicBezTo>
                  <a:pt x="128" y="177"/>
                  <a:pt x="129" y="174"/>
                  <a:pt x="131" y="172"/>
                </a:cubicBezTo>
                <a:cubicBezTo>
                  <a:pt x="133" y="170"/>
                  <a:pt x="136" y="169"/>
                  <a:pt x="139" y="170"/>
                </a:cubicBezTo>
                <a:cubicBezTo>
                  <a:pt x="140" y="169"/>
                  <a:pt x="141" y="166"/>
                  <a:pt x="142" y="164"/>
                </a:cubicBezTo>
                <a:cubicBezTo>
                  <a:pt x="139" y="163"/>
                  <a:pt x="137" y="161"/>
                  <a:pt x="137" y="157"/>
                </a:cubicBezTo>
                <a:close/>
                <a:moveTo>
                  <a:pt x="233" y="116"/>
                </a:moveTo>
                <a:cubicBezTo>
                  <a:pt x="233" y="180"/>
                  <a:pt x="180" y="232"/>
                  <a:pt x="116" y="232"/>
                </a:cubicBezTo>
                <a:cubicBezTo>
                  <a:pt x="53" y="232"/>
                  <a:pt x="0" y="180"/>
                  <a:pt x="0" y="116"/>
                </a:cubicBezTo>
                <a:cubicBezTo>
                  <a:pt x="0" y="52"/>
                  <a:pt x="53" y="0"/>
                  <a:pt x="116" y="0"/>
                </a:cubicBezTo>
                <a:cubicBezTo>
                  <a:pt x="180" y="0"/>
                  <a:pt x="233" y="52"/>
                  <a:pt x="233" y="116"/>
                </a:cubicBezTo>
                <a:close/>
                <a:moveTo>
                  <a:pt x="161" y="157"/>
                </a:moveTo>
                <a:cubicBezTo>
                  <a:pt x="161" y="133"/>
                  <a:pt x="141" y="113"/>
                  <a:pt x="116" y="113"/>
                </a:cubicBezTo>
                <a:cubicBezTo>
                  <a:pt x="92" y="113"/>
                  <a:pt x="72" y="133"/>
                  <a:pt x="72" y="157"/>
                </a:cubicBezTo>
                <a:cubicBezTo>
                  <a:pt x="72" y="182"/>
                  <a:pt x="92" y="202"/>
                  <a:pt x="116" y="202"/>
                </a:cubicBezTo>
                <a:cubicBezTo>
                  <a:pt x="141" y="202"/>
                  <a:pt x="161" y="182"/>
                  <a:pt x="161" y="157"/>
                </a:cubicBezTo>
                <a:close/>
                <a:moveTo>
                  <a:pt x="206" y="100"/>
                </a:moveTo>
                <a:cubicBezTo>
                  <a:pt x="206" y="81"/>
                  <a:pt x="191" y="65"/>
                  <a:pt x="172" y="65"/>
                </a:cubicBezTo>
                <a:cubicBezTo>
                  <a:pt x="168" y="65"/>
                  <a:pt x="165" y="66"/>
                  <a:pt x="162" y="67"/>
                </a:cubicBezTo>
                <a:cubicBezTo>
                  <a:pt x="159" y="60"/>
                  <a:pt x="153" y="55"/>
                  <a:pt x="145" y="55"/>
                </a:cubicBezTo>
                <a:cubicBezTo>
                  <a:pt x="144" y="55"/>
                  <a:pt x="144" y="55"/>
                  <a:pt x="143" y="55"/>
                </a:cubicBezTo>
                <a:cubicBezTo>
                  <a:pt x="140" y="41"/>
                  <a:pt x="127" y="30"/>
                  <a:pt x="111" y="30"/>
                </a:cubicBezTo>
                <a:cubicBezTo>
                  <a:pt x="96" y="30"/>
                  <a:pt x="84" y="40"/>
                  <a:pt x="80" y="54"/>
                </a:cubicBezTo>
                <a:cubicBezTo>
                  <a:pt x="67" y="54"/>
                  <a:pt x="57" y="64"/>
                  <a:pt x="57" y="77"/>
                </a:cubicBezTo>
                <a:cubicBezTo>
                  <a:pt x="57" y="78"/>
                  <a:pt x="57" y="79"/>
                  <a:pt x="57" y="79"/>
                </a:cubicBezTo>
                <a:cubicBezTo>
                  <a:pt x="56" y="79"/>
                  <a:pt x="55" y="79"/>
                  <a:pt x="54" y="79"/>
                </a:cubicBezTo>
                <a:cubicBezTo>
                  <a:pt x="39" y="79"/>
                  <a:pt x="26" y="92"/>
                  <a:pt x="26" y="107"/>
                </a:cubicBezTo>
                <a:cubicBezTo>
                  <a:pt x="26" y="122"/>
                  <a:pt x="39" y="135"/>
                  <a:pt x="54" y="135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80" y="118"/>
                  <a:pt x="97" y="107"/>
                  <a:pt x="116" y="107"/>
                </a:cubicBezTo>
                <a:cubicBezTo>
                  <a:pt x="136" y="107"/>
                  <a:pt x="153" y="118"/>
                  <a:pt x="161" y="135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191" y="135"/>
                  <a:pt x="206" y="119"/>
                  <a:pt x="206" y="100"/>
                </a:cubicBezTo>
                <a:close/>
              </a:path>
            </a:pathLst>
          </a:custGeom>
          <a:solidFill>
            <a:srgbClr val="0054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238BEB2-F457-0642-B978-39BFB91FC286}"/>
              </a:ext>
            </a:extLst>
          </p:cNvPr>
          <p:cNvSpPr txBox="1"/>
          <p:nvPr/>
        </p:nvSpPr>
        <p:spPr>
          <a:xfrm>
            <a:off x="7866874" y="4444332"/>
            <a:ext cx="120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Kafka - Analytics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F48C28E-6C64-3E46-A47C-968D02A4F071}"/>
              </a:ext>
            </a:extLst>
          </p:cNvPr>
          <p:cNvSpPr txBox="1"/>
          <p:nvPr/>
        </p:nvSpPr>
        <p:spPr>
          <a:xfrm>
            <a:off x="8117808" y="5338593"/>
            <a:ext cx="253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Meta Offc Pro Normal" panose="020B0504030101020102" pitchFamily="34" charset="0"/>
              </a:rPr>
              <a:t>Offline Analytics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3818FBB-3782-A948-933E-98C7AF5E65B8}"/>
              </a:ext>
            </a:extLst>
          </p:cNvPr>
          <p:cNvSpPr txBox="1"/>
          <p:nvPr/>
        </p:nvSpPr>
        <p:spPr>
          <a:xfrm>
            <a:off x="10040353" y="4822151"/>
            <a:ext cx="87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Snowflake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3AB0C3F-E624-3E47-9CCD-4248C1CAA756}"/>
              </a:ext>
            </a:extLst>
          </p:cNvPr>
          <p:cNvSpPr txBox="1"/>
          <p:nvPr/>
        </p:nvSpPr>
        <p:spPr>
          <a:xfrm>
            <a:off x="9219696" y="4822151"/>
            <a:ext cx="87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Data Lake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D14733EA-2ECF-6144-B1ED-2919D8A7E0D9}"/>
              </a:ext>
            </a:extLst>
          </p:cNvPr>
          <p:cNvCxnSpPr>
            <a:cxnSpLocks/>
          </p:cNvCxnSpPr>
          <p:nvPr/>
        </p:nvCxnSpPr>
        <p:spPr>
          <a:xfrm>
            <a:off x="9113544" y="4617116"/>
            <a:ext cx="340429" cy="0"/>
          </a:xfrm>
          <a:prstGeom prst="straightConnector1">
            <a:avLst/>
          </a:prstGeom>
          <a:ln w="444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5672380F-8524-0C4F-9FC4-AEA10809693E}"/>
              </a:ext>
            </a:extLst>
          </p:cNvPr>
          <p:cNvCxnSpPr>
            <a:cxnSpLocks/>
          </p:cNvCxnSpPr>
          <p:nvPr/>
        </p:nvCxnSpPr>
        <p:spPr>
          <a:xfrm>
            <a:off x="9839116" y="4617116"/>
            <a:ext cx="340429" cy="0"/>
          </a:xfrm>
          <a:prstGeom prst="straightConnector1">
            <a:avLst/>
          </a:prstGeom>
          <a:ln w="444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CEECDFE2-839E-F74B-8947-FB0E0FB6564E}"/>
              </a:ext>
            </a:extLst>
          </p:cNvPr>
          <p:cNvCxnSpPr>
            <a:cxnSpLocks/>
          </p:cNvCxnSpPr>
          <p:nvPr/>
        </p:nvCxnSpPr>
        <p:spPr>
          <a:xfrm>
            <a:off x="7130632" y="4612823"/>
            <a:ext cx="789722" cy="0"/>
          </a:xfrm>
          <a:prstGeom prst="straightConnector1">
            <a:avLst/>
          </a:prstGeom>
          <a:ln w="444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AEB0471F-0BC8-ED4A-ABA4-373098CA605B}"/>
              </a:ext>
            </a:extLst>
          </p:cNvPr>
          <p:cNvCxnSpPr>
            <a:cxnSpLocks/>
          </p:cNvCxnSpPr>
          <p:nvPr/>
        </p:nvCxnSpPr>
        <p:spPr>
          <a:xfrm flipV="1">
            <a:off x="7144273" y="3550373"/>
            <a:ext cx="0" cy="1066743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05181B-EF09-0345-9D59-3B630F275843}"/>
              </a:ext>
            </a:extLst>
          </p:cNvPr>
          <p:cNvSpPr txBox="1"/>
          <p:nvPr/>
        </p:nvSpPr>
        <p:spPr>
          <a:xfrm>
            <a:off x="8076030" y="4797753"/>
            <a:ext cx="87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Meta Offc Pro Normal" panose="020B0504030101020102" pitchFamily="34" charset="0"/>
              </a:rPr>
              <a:t>Longer retention</a:t>
            </a:r>
          </a:p>
        </p:txBody>
      </p:sp>
    </p:spTree>
    <p:extLst>
      <p:ext uri="{BB962C8B-B14F-4D97-AF65-F5344CB8AC3E}">
        <p14:creationId xmlns:p14="http://schemas.microsoft.com/office/powerpoint/2010/main" val="2294013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925" y="3799702"/>
            <a:ext cx="12191999" cy="914400"/>
          </a:xfrm>
        </p:spPr>
        <p:txBody>
          <a:bodyPr/>
          <a:lstStyle/>
          <a:p>
            <a:r>
              <a:rPr lang="en-US" sz="4800"/>
              <a:t>UNIVERSAL ACCESS LAYER (UAL)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245922B5-63B3-E244-AFC1-BD23239A56B2}"/>
              </a:ext>
            </a:extLst>
          </p:cNvPr>
          <p:cNvSpPr txBox="1">
            <a:spLocks/>
          </p:cNvSpPr>
          <p:nvPr/>
        </p:nvSpPr>
        <p:spPr>
          <a:xfrm>
            <a:off x="135925" y="2444577"/>
            <a:ext cx="121919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None/>
              <a:defRPr sz="8000" b="0" i="0" kern="1200">
                <a:solidFill>
                  <a:schemeClr val="bg1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/>
              <a:t>DATA PLATFORMS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3D73B8-BBF7-2642-8C5C-572C80AF5E73}"/>
              </a:ext>
            </a:extLst>
          </p:cNvPr>
          <p:cNvSpPr txBox="1"/>
          <p:nvPr/>
        </p:nvSpPr>
        <p:spPr>
          <a:xfrm>
            <a:off x="8320684" y="6027003"/>
            <a:ext cx="3871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OWNER : SHANNON SCHULTZ</a:t>
            </a:r>
          </a:p>
          <a:p>
            <a:r>
              <a:rPr lang="en-US" sz="2400">
                <a:solidFill>
                  <a:schemeClr val="bg1"/>
                </a:solidFill>
              </a:rPr>
              <a:t>	           MATT LAMBERT</a:t>
            </a:r>
          </a:p>
        </p:txBody>
      </p:sp>
    </p:spTree>
    <p:extLst>
      <p:ext uri="{BB962C8B-B14F-4D97-AF65-F5344CB8AC3E}">
        <p14:creationId xmlns:p14="http://schemas.microsoft.com/office/powerpoint/2010/main" val="48884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82FA623-1FDC-6C4E-9C36-B8FDEAC9349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35979" y="1453662"/>
          <a:ext cx="11210544" cy="4612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3006275840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1852676193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2852363406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88938319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4176527890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1073312878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2167330132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999252458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264177830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2686622368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360210483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360663569"/>
                    </a:ext>
                  </a:extLst>
                </a:gridCol>
                <a:gridCol w="850392">
                  <a:extLst>
                    <a:ext uri="{9D8B030D-6E8A-4147-A177-3AD203B41FA5}">
                      <a16:colId xmlns:a16="http://schemas.microsoft.com/office/drawing/2014/main" xmlns="" val="888184310"/>
                    </a:ext>
                  </a:extLst>
                </a:gridCol>
              </a:tblGrid>
              <a:tr h="241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1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2018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2019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2020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108178"/>
                  </a:ext>
                </a:extLst>
              </a:tr>
              <a:tr h="241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0825982"/>
                  </a:ext>
                </a:extLst>
              </a:tr>
              <a:tr h="1696236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0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Milestones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CECL Temporary Cloud Environment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Hadoop Archive Migrated to the Cloud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50% TD data in Cloud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Modeling Platform 1.0 (SAS)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Tableau integrated with Cloud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Data Catalog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Snowflake access, data load patterns ready for pilot users</a:t>
                      </a: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App migrations to Cloud can begin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Real-time data first use case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Production Account SOX Compliant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Teradata Aster replacement on the Cloud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Cross-region (East-West) resiliency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Operational data store (Teradata FDR replacement) on Cloud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TD platform refresh , reduced footprint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Retire On-premise Aster appliance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Multi-cloud Analytics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Retire On-premise </a:t>
                      </a:r>
                      <a:r>
                        <a:rPr lang="en-US" sz="800" b="0" err="1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Abinitio</a:t>
                      </a:r>
                      <a:r>
                        <a:rPr lang="en-US" sz="8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 platform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9914534"/>
                  </a:ext>
                </a:extLst>
              </a:tr>
              <a:tr h="1375677">
                <a:tc>
                  <a:txBody>
                    <a:bodyPr/>
                    <a:lstStyle/>
                    <a:p>
                      <a:pPr marL="0" indent="0" algn="r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  <a:defRPr/>
                      </a:pPr>
                      <a:r>
                        <a:rPr lang="en-US" sz="1000" b="0" i="0" kern="120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Business Implications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913378"/>
                  </a:ext>
                </a:extLst>
              </a:tr>
              <a:tr h="893791"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Risks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8A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TD capacity limit reached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Pace of app migration risks TD capacity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Prod acct with SOX compliance dates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7048712"/>
                  </a:ext>
                </a:extLst>
              </a:tr>
            </a:tbl>
          </a:graphicData>
        </a:graphic>
      </p:graphicFrame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164E0768-82E2-E040-80E5-28C86750F6BA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11277600" cy="91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1600"/>
              </a:spcBef>
              <a:buClr>
                <a:srgbClr val="00548A"/>
              </a:buClr>
              <a:buFont typeface="Wingdings" pitchFamily="2" charset="2"/>
              <a:buNone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2018 to 2020 Roadmap: Key Milestones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232991C-7C62-F644-A6CB-015A8D464F1F}"/>
              </a:ext>
            </a:extLst>
          </p:cNvPr>
          <p:cNvSpPr/>
          <p:nvPr/>
        </p:nvSpPr>
        <p:spPr>
          <a:xfrm>
            <a:off x="10965180" y="685800"/>
            <a:ext cx="731520" cy="3657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Meta Offc Pro Normal" panose="020B0504030101020102" pitchFamily="34" charset="0"/>
              </a:rPr>
              <a:t>DRAFT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xmlns="" id="{5615ED52-8789-024B-AD11-0CD765C8EF16}"/>
              </a:ext>
            </a:extLst>
          </p:cNvPr>
          <p:cNvCxnSpPr>
            <a:cxnSpLocks/>
          </p:cNvCxnSpPr>
          <p:nvPr/>
        </p:nvCxnSpPr>
        <p:spPr>
          <a:xfrm flipV="1">
            <a:off x="4753875" y="1999923"/>
            <a:ext cx="3604600" cy="1"/>
          </a:xfrm>
          <a:prstGeom prst="bentConnector3">
            <a:avLst>
              <a:gd name="adj1" fmla="val -3390"/>
            </a:avLst>
          </a:prstGeom>
          <a:ln w="12700">
            <a:solidFill>
              <a:srgbClr val="0054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548F820F-A87C-4A47-9E7B-DE93590660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72059" y="2229819"/>
            <a:ext cx="224616" cy="51870"/>
          </a:xfrm>
          <a:prstGeom prst="bentConnector3">
            <a:avLst>
              <a:gd name="adj1" fmla="val 47173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F786D67-4A51-4E48-B9BC-AF907AFFCD45}"/>
              </a:ext>
            </a:extLst>
          </p:cNvPr>
          <p:cNvSpPr txBox="1"/>
          <p:nvPr/>
        </p:nvSpPr>
        <p:spPr>
          <a:xfrm>
            <a:off x="6335634" y="2858069"/>
            <a:ext cx="837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Cloud Production Account</a:t>
            </a:r>
          </a:p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100% TD data in </a:t>
            </a:r>
            <a:b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</a:b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Cloud S3</a:t>
            </a:r>
          </a:p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endParaRPr lang="en-US" sz="800">
              <a:solidFill>
                <a:srgbClr val="474747"/>
              </a:solidFill>
              <a:latin typeface="Meta Offc Pro Normal" panose="020B0504030101020102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CC17535C-F1B3-4D48-9B53-055A03808198}"/>
              </a:ext>
            </a:extLst>
          </p:cNvPr>
          <p:cNvCxnSpPr>
            <a:cxnSpLocks/>
          </p:cNvCxnSpPr>
          <p:nvPr/>
        </p:nvCxnSpPr>
        <p:spPr>
          <a:xfrm>
            <a:off x="6439378" y="2129481"/>
            <a:ext cx="4863" cy="764844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42EF8754-4F02-4542-87E1-F1F03EB6B615}"/>
              </a:ext>
            </a:extLst>
          </p:cNvPr>
          <p:cNvCxnSpPr>
            <a:cxnSpLocks/>
          </p:cNvCxnSpPr>
          <p:nvPr/>
        </p:nvCxnSpPr>
        <p:spPr>
          <a:xfrm>
            <a:off x="5564788" y="2203324"/>
            <a:ext cx="0" cy="231532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96F0003-ECD9-164A-943A-CE11B42E0DC9}"/>
              </a:ext>
            </a:extLst>
          </p:cNvPr>
          <p:cNvSpPr txBox="1"/>
          <p:nvPr/>
        </p:nvSpPr>
        <p:spPr>
          <a:xfrm>
            <a:off x="5455409" y="2398600"/>
            <a:ext cx="108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Modelling platform 2.0 on OpenShift (H20; R; Python)</a:t>
            </a:r>
          </a:p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Abi on Linux</a:t>
            </a:r>
          </a:p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External data integration</a:t>
            </a:r>
          </a:p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Self-service , Cloud-portal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92C83FC-18D6-7941-9BDE-B6A747EF7636}"/>
              </a:ext>
            </a:extLst>
          </p:cNvPr>
          <p:cNvSpPr txBox="1"/>
          <p:nvPr/>
        </p:nvSpPr>
        <p:spPr>
          <a:xfrm>
            <a:off x="4829290" y="2898014"/>
            <a:ext cx="828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6000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TD capacity limit reached</a:t>
            </a:r>
          </a:p>
          <a:p>
            <a:pPr>
              <a:buClr>
                <a:srgbClr val="FF6000"/>
              </a:buClr>
            </a:pPr>
            <a:endParaRPr lang="en-US" sz="800">
              <a:solidFill>
                <a:srgbClr val="474747"/>
              </a:solidFill>
              <a:latin typeface="Meta Offc Pro Normal" panose="020B0504030101020102" pitchFamily="34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28697C31-4577-D340-A92D-F457E22386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13362" y="2450230"/>
            <a:ext cx="828557" cy="171584"/>
          </a:xfrm>
          <a:prstGeom prst="bentConnector3">
            <a:avLst>
              <a:gd name="adj1" fmla="val 84334"/>
            </a:avLst>
          </a:prstGeom>
          <a:ln w="12700"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xmlns="" id="{CADC1F51-CC91-B343-8ADC-8E9C363E727E}"/>
              </a:ext>
            </a:extLst>
          </p:cNvPr>
          <p:cNvCxnSpPr>
            <a:cxnSpLocks/>
          </p:cNvCxnSpPr>
          <p:nvPr/>
        </p:nvCxnSpPr>
        <p:spPr>
          <a:xfrm flipV="1">
            <a:off x="3299545" y="2077848"/>
            <a:ext cx="1330689" cy="222356"/>
          </a:xfrm>
          <a:prstGeom prst="bentConnector4">
            <a:avLst>
              <a:gd name="adj1" fmla="val 46715"/>
              <a:gd name="adj2" fmla="val 48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xmlns="" id="{9856988A-800E-534E-8045-2F93BA2A77B4}"/>
              </a:ext>
            </a:extLst>
          </p:cNvPr>
          <p:cNvCxnSpPr>
            <a:cxnSpLocks/>
          </p:cNvCxnSpPr>
          <p:nvPr/>
        </p:nvCxnSpPr>
        <p:spPr>
          <a:xfrm flipV="1">
            <a:off x="1612521" y="2140650"/>
            <a:ext cx="973691" cy="157891"/>
          </a:xfrm>
          <a:prstGeom prst="bentConnector3">
            <a:avLst>
              <a:gd name="adj1" fmla="val 98260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B2767D71-EA5A-1847-9077-DCCE127207B8}"/>
              </a:ext>
            </a:extLst>
          </p:cNvPr>
          <p:cNvCxnSpPr>
            <a:cxnSpLocks/>
          </p:cNvCxnSpPr>
          <p:nvPr/>
        </p:nvCxnSpPr>
        <p:spPr>
          <a:xfrm>
            <a:off x="1610816" y="2300844"/>
            <a:ext cx="0" cy="71304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19ACE664-4046-034C-8C35-B98DD0AE7795}"/>
              </a:ext>
            </a:extLst>
          </p:cNvPr>
          <p:cNvCxnSpPr>
            <a:cxnSpLocks/>
          </p:cNvCxnSpPr>
          <p:nvPr/>
        </p:nvCxnSpPr>
        <p:spPr>
          <a:xfrm>
            <a:off x="3307095" y="2296797"/>
            <a:ext cx="0" cy="75351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95493BA8-6427-2348-A01F-1DB0AD265792}"/>
              </a:ext>
            </a:extLst>
          </p:cNvPr>
          <p:cNvCxnSpPr>
            <a:cxnSpLocks/>
          </p:cNvCxnSpPr>
          <p:nvPr/>
        </p:nvCxnSpPr>
        <p:spPr>
          <a:xfrm flipH="1" flipV="1">
            <a:off x="4630492" y="1999922"/>
            <a:ext cx="3516" cy="205512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86B7CC0-5024-6249-9011-539008393796}"/>
              </a:ext>
            </a:extLst>
          </p:cNvPr>
          <p:cNvGrpSpPr/>
          <p:nvPr/>
        </p:nvGrpSpPr>
        <p:grpSpPr>
          <a:xfrm>
            <a:off x="1544378" y="5173533"/>
            <a:ext cx="3397470" cy="615553"/>
            <a:chOff x="1544378" y="5372313"/>
            <a:chExt cx="3397470" cy="615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D854F0A-8D31-D94E-9559-1F44DEEB4633}"/>
                </a:ext>
              </a:extLst>
            </p:cNvPr>
            <p:cNvSpPr txBox="1"/>
            <p:nvPr/>
          </p:nvSpPr>
          <p:spPr>
            <a:xfrm>
              <a:off x="1544378" y="5372313"/>
              <a:ext cx="339747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ct val="100000"/>
                </a:lnSpc>
                <a:buClr>
                  <a:srgbClr val="00548A"/>
                </a:buClr>
                <a:buFont typeface="Wingdings" pitchFamily="2" charset="2"/>
                <a:buChar char="§"/>
              </a:pPr>
              <a:r>
                <a:rPr lang="en-US" sz="8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Resiliency of Gen 1 platform</a:t>
              </a:r>
            </a:p>
            <a:p>
              <a:pPr marL="171450" indent="-171450" algn="ctr">
                <a:lnSpc>
                  <a:spcPct val="100000"/>
                </a:lnSpc>
                <a:buClr>
                  <a:srgbClr val="00548A"/>
                </a:buClr>
                <a:buFont typeface="Wingdings" pitchFamily="2" charset="2"/>
                <a:buChar char="§"/>
              </a:pPr>
              <a:r>
                <a:rPr lang="en-US" sz="8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TD capacity</a:t>
              </a:r>
            </a:p>
            <a:p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D1D5B9F-BA7F-C54C-9E45-A6FBE2B6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4378" y="5465379"/>
              <a:ext cx="951934" cy="0"/>
            </a:xfrm>
            <a:prstGeom prst="straightConnector1">
              <a:avLst/>
            </a:prstGeom>
            <a:ln w="12700">
              <a:solidFill>
                <a:srgbClr val="0054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2151AA8C-7B12-CC4F-A5D9-BD9FC1A641F4}"/>
                </a:ext>
              </a:extLst>
            </p:cNvPr>
            <p:cNvCxnSpPr>
              <a:cxnSpLocks/>
            </p:cNvCxnSpPr>
            <p:nvPr/>
          </p:nvCxnSpPr>
          <p:spPr>
            <a:xfrm>
              <a:off x="3969519" y="5460125"/>
              <a:ext cx="951934" cy="0"/>
            </a:xfrm>
            <a:prstGeom prst="straightConnector1">
              <a:avLst/>
            </a:prstGeom>
            <a:ln w="12700">
              <a:solidFill>
                <a:srgbClr val="0054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1EB6261D-2E76-4347-82D0-D08E157CDB21}"/>
              </a:ext>
            </a:extLst>
          </p:cNvPr>
          <p:cNvCxnSpPr>
            <a:cxnSpLocks/>
          </p:cNvCxnSpPr>
          <p:nvPr/>
        </p:nvCxnSpPr>
        <p:spPr>
          <a:xfrm>
            <a:off x="4158014" y="2294866"/>
            <a:ext cx="0" cy="71304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rogress">
            <a:extLst>
              <a:ext uri="{FF2B5EF4-FFF2-40B4-BE49-F238E27FC236}">
                <a16:creationId xmlns:a16="http://schemas.microsoft.com/office/drawing/2014/main" xmlns="" id="{3332F773-7D56-8C49-8F1D-2111FD4E5DF8}"/>
              </a:ext>
            </a:extLst>
          </p:cNvPr>
          <p:cNvSpPr/>
          <p:nvPr/>
        </p:nvSpPr>
        <p:spPr>
          <a:xfrm>
            <a:off x="1544379" y="2072300"/>
            <a:ext cx="10195560" cy="91440"/>
          </a:xfrm>
          <a:prstGeom prst="roundRect">
            <a:avLst>
              <a:gd name="adj" fmla="val 50000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DC5AE40-83BF-E14C-B88B-78180840ABC8}"/>
              </a:ext>
            </a:extLst>
          </p:cNvPr>
          <p:cNvGrpSpPr/>
          <p:nvPr/>
        </p:nvGrpSpPr>
        <p:grpSpPr>
          <a:xfrm>
            <a:off x="2485245" y="2028497"/>
            <a:ext cx="8479935" cy="182737"/>
            <a:chOff x="2485245" y="2028497"/>
            <a:chExt cx="8479935" cy="18273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4B5CE361-2AC4-964F-8A21-2EA981796541}"/>
                </a:ext>
              </a:extLst>
            </p:cNvPr>
            <p:cNvSpPr/>
            <p:nvPr/>
          </p:nvSpPr>
          <p:spPr>
            <a:xfrm>
              <a:off x="10790353" y="203060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Meta Offc Pro Normal" panose="020B0504030101020102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922341F-743A-D041-82B4-BCEC7DB37A53}"/>
                </a:ext>
              </a:extLst>
            </p:cNvPr>
            <p:cNvSpPr/>
            <p:nvPr/>
          </p:nvSpPr>
          <p:spPr>
            <a:xfrm>
              <a:off x="2485245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A284C292-3AF0-E04D-9936-F87B42071724}"/>
                </a:ext>
              </a:extLst>
            </p:cNvPr>
            <p:cNvSpPr/>
            <p:nvPr/>
          </p:nvSpPr>
          <p:spPr>
            <a:xfrm>
              <a:off x="4549171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3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346C9F24-A9F8-AF49-9EC8-90CA4D972071}"/>
                </a:ext>
              </a:extLst>
            </p:cNvPr>
            <p:cNvSpPr/>
            <p:nvPr/>
          </p:nvSpPr>
          <p:spPr>
            <a:xfrm>
              <a:off x="5024543" y="2028497"/>
              <a:ext cx="174827" cy="174827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Meta Offc Pro Normal" panose="020B0504030101020102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CA08BA4-B518-624B-AB4C-0BAB7F4A3BC1}"/>
                </a:ext>
              </a:extLst>
            </p:cNvPr>
            <p:cNvSpPr/>
            <p:nvPr/>
          </p:nvSpPr>
          <p:spPr>
            <a:xfrm>
              <a:off x="5477375" y="203640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4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38DBB1AF-FD3A-4748-BFC8-4BE2CBA6AE28}"/>
                </a:ext>
              </a:extLst>
            </p:cNvPr>
            <p:cNvSpPr/>
            <p:nvPr/>
          </p:nvSpPr>
          <p:spPr>
            <a:xfrm>
              <a:off x="6356828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1032EE14-214F-4643-A1A6-64D74C10B0A8}"/>
                </a:ext>
              </a:extLst>
            </p:cNvPr>
            <p:cNvSpPr/>
            <p:nvPr/>
          </p:nvSpPr>
          <p:spPr>
            <a:xfrm>
              <a:off x="6570317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6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0EA017BA-445F-834F-95AC-8B8B65D54C2E}"/>
                </a:ext>
              </a:extLst>
            </p:cNvPr>
            <p:cNvSpPr/>
            <p:nvPr/>
          </p:nvSpPr>
          <p:spPr>
            <a:xfrm>
              <a:off x="7312061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Meta Offc Pro Normal" panose="020B0504030101020102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DE48F6B-6E4F-134F-9B57-BF57D80078CB}"/>
                </a:ext>
              </a:extLst>
            </p:cNvPr>
            <p:cNvSpPr/>
            <p:nvPr/>
          </p:nvSpPr>
          <p:spPr>
            <a:xfrm>
              <a:off x="6938162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7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176B4B7A-7D46-F545-BC73-B7651B2055F4}"/>
                </a:ext>
              </a:extLst>
            </p:cNvPr>
            <p:cNvSpPr/>
            <p:nvPr/>
          </p:nvSpPr>
          <p:spPr>
            <a:xfrm>
              <a:off x="3849112" y="2028497"/>
              <a:ext cx="174827" cy="174827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latin typeface="Meta Offc Pro Normal" panose="020B0504030101020102" pitchFamily="34" charset="0"/>
                </a:rPr>
                <a:t>2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4154783-596A-8044-AFF2-204497107436}"/>
              </a:ext>
            </a:extLst>
          </p:cNvPr>
          <p:cNvSpPr txBox="1"/>
          <p:nvPr/>
        </p:nvSpPr>
        <p:spPr>
          <a:xfrm>
            <a:off x="1544378" y="3784858"/>
            <a:ext cx="261363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CECL analytics enabled on Cloud.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Discover data archived on Cloud-improved resiliency.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Pilot users can experiment with analytics on subset of Discover data available on Snowflake MPP on the cloud.</a:t>
            </a:r>
          </a:p>
          <a:p>
            <a:pPr marL="228600">
              <a:spcBef>
                <a:spcPts val="300"/>
              </a:spcBef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App migrations can begin. Need to prioritize across critical DR apps, new and existing apps.</a:t>
            </a:r>
          </a:p>
          <a:p>
            <a:pPr marL="228600"/>
            <a:endParaRPr lang="en-US">
              <a:solidFill>
                <a:srgbClr val="474747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2E90F265-FBAF-EA46-BB49-1688ADA26599}"/>
              </a:ext>
            </a:extLst>
          </p:cNvPr>
          <p:cNvSpPr txBox="1"/>
          <p:nvPr/>
        </p:nvSpPr>
        <p:spPr>
          <a:xfrm>
            <a:off x="4105525" y="3806908"/>
            <a:ext cx="253357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 startAt="4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Expanded analytic user base, external data integration to perform analytics on majority of Discover data on cloud.</a:t>
            </a:r>
          </a:p>
          <a:p>
            <a:pPr marL="228600">
              <a:spcBef>
                <a:spcPts val="300"/>
              </a:spcBef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Resiliency of data transformation platform (Abi) materially improved and deployed on modern operating system.</a:t>
            </a:r>
          </a:p>
          <a:p>
            <a:pPr marL="228600">
              <a:spcBef>
                <a:spcPts val="300"/>
              </a:spcBef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Improved Cloud user experience with a Self-service portal and enterprise container platform for Modelling.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FE8EB8F2-1B18-0842-8B72-D25155A7580A}"/>
              </a:ext>
            </a:extLst>
          </p:cNvPr>
          <p:cNvSpPr txBox="1"/>
          <p:nvPr/>
        </p:nvSpPr>
        <p:spPr>
          <a:xfrm>
            <a:off x="6637438" y="3799468"/>
            <a:ext cx="2552180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5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New Cloud account with production controls available.</a:t>
            </a:r>
          </a:p>
          <a:p>
            <a:pPr marL="228600">
              <a:spcBef>
                <a:spcPts val="300"/>
              </a:spcBef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All of  Teradata data available on the cloud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6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Real-time analytics capabilities available on the Cloud. 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6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FICO DMP decisioning insourced environment available.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6"/>
            </a:pPr>
            <a:endParaRPr lang="en-US" sz="800">
              <a:solidFill>
                <a:srgbClr val="474747"/>
              </a:solidFill>
              <a:latin typeface="Meta Offc Pro Normal" panose="020B0504030101020102" pitchFamily="34" charset="0"/>
            </a:endParaRPr>
          </a:p>
          <a:p>
            <a:pPr marL="228600" indent="-228600">
              <a:buFont typeface="+mj-lt"/>
              <a:buAutoNum type="arabicPeriod" startAt="6"/>
            </a:pPr>
            <a:endParaRPr lang="en-US" sz="800">
              <a:solidFill>
                <a:srgbClr val="474747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93EECD81-9C2C-2742-9BCA-65C07791F8FF}"/>
              </a:ext>
            </a:extLst>
          </p:cNvPr>
          <p:cNvSpPr txBox="1"/>
          <p:nvPr/>
        </p:nvSpPr>
        <p:spPr>
          <a:xfrm>
            <a:off x="9218194" y="3802992"/>
            <a:ext cx="25235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8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Cloud accounts fully production ready. </a:t>
            </a:r>
          </a:p>
          <a:p>
            <a:pPr marL="228600">
              <a:spcBef>
                <a:spcPts val="300"/>
              </a:spcBef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Teradata Aster (Clickstream analytics) migrated to Cloud based capability.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9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Cross-region Cloud DR resiliency for Tier 1 apps. FDR Replacement on the Cloud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9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Teradata platform due for refresh, footprint reduced.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9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Multi-Cloud analytics capability.</a:t>
            </a:r>
          </a:p>
          <a:p>
            <a:pPr marL="228600">
              <a:spcBef>
                <a:spcPts val="300"/>
              </a:spcBef>
            </a:pPr>
            <a:endParaRPr lang="en-US" sz="800">
              <a:solidFill>
                <a:srgbClr val="474747"/>
              </a:solidFill>
              <a:latin typeface="Meta Offc Pro Normal" panose="020B0504030101020102" pitchFamily="34" charset="0"/>
            </a:endParaRP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xmlns="" id="{D166E2B0-EEA4-8B48-9F44-37892A141462}"/>
              </a:ext>
            </a:extLst>
          </p:cNvPr>
          <p:cNvCxnSpPr>
            <a:cxnSpLocks/>
          </p:cNvCxnSpPr>
          <p:nvPr/>
        </p:nvCxnSpPr>
        <p:spPr>
          <a:xfrm flipV="1">
            <a:off x="2454507" y="2248405"/>
            <a:ext cx="1474652" cy="117765"/>
          </a:xfrm>
          <a:prstGeom prst="bentConnector3">
            <a:avLst>
              <a:gd name="adj1" fmla="val 50000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215C7118-3CDD-8848-982B-500E1D4F626F}"/>
              </a:ext>
            </a:extLst>
          </p:cNvPr>
          <p:cNvCxnSpPr>
            <a:cxnSpLocks/>
          </p:cNvCxnSpPr>
          <p:nvPr/>
        </p:nvCxnSpPr>
        <p:spPr>
          <a:xfrm>
            <a:off x="3935764" y="2180566"/>
            <a:ext cx="0" cy="71304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5F04E0A2-F052-7947-818F-4FADEEAC88B6}"/>
              </a:ext>
            </a:extLst>
          </p:cNvPr>
          <p:cNvCxnSpPr>
            <a:cxnSpLocks/>
          </p:cNvCxnSpPr>
          <p:nvPr/>
        </p:nvCxnSpPr>
        <p:spPr>
          <a:xfrm>
            <a:off x="2459632" y="2359448"/>
            <a:ext cx="0" cy="603553"/>
          </a:xfrm>
          <a:prstGeom prst="line">
            <a:avLst/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xmlns="" id="{5A0E5FFF-2AF8-2248-B2BD-2B144ACF42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21065" y="2588175"/>
            <a:ext cx="1236305" cy="446943"/>
          </a:xfrm>
          <a:prstGeom prst="bentConnector3">
            <a:avLst>
              <a:gd name="adj1" fmla="val 92141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54AF996C-560C-574E-AD45-9B8A1F4A8909}"/>
              </a:ext>
            </a:extLst>
          </p:cNvPr>
          <p:cNvSpPr txBox="1"/>
          <p:nvPr/>
        </p:nvSpPr>
        <p:spPr>
          <a:xfrm>
            <a:off x="7343985" y="3367797"/>
            <a:ext cx="83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48A"/>
              </a:buClr>
              <a:buFont typeface="Wingdings" pitchFamily="2" charset="2"/>
              <a:buChar char="§"/>
            </a:pP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FICO DMP</a:t>
            </a:r>
            <a:b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</a:br>
            <a:r>
              <a:rPr lang="en-US" sz="800">
                <a:solidFill>
                  <a:srgbClr val="474747"/>
                </a:solidFill>
                <a:latin typeface="Meta Offc Pro Normal" panose="020B0504030101020102" pitchFamily="34" charset="0"/>
              </a:rPr>
              <a:t>Insourced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184C000A-02D4-9D4B-80FA-6AF558E1AF03}"/>
              </a:ext>
            </a:extLst>
          </p:cNvPr>
          <p:cNvSpPr txBox="1"/>
          <p:nvPr/>
        </p:nvSpPr>
        <p:spPr>
          <a:xfrm>
            <a:off x="7249199" y="2010298"/>
            <a:ext cx="29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8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xmlns="" id="{0E85F33F-AFA8-3A45-AF31-BD90DD7365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46786" y="2237835"/>
            <a:ext cx="149377" cy="87413"/>
          </a:xfrm>
          <a:prstGeom prst="bentConnector3">
            <a:avLst>
              <a:gd name="adj1" fmla="val 50000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3A27294E-E6E3-8341-AB6A-8E3A9C5B60C3}"/>
              </a:ext>
            </a:extLst>
          </p:cNvPr>
          <p:cNvSpPr/>
          <p:nvPr/>
        </p:nvSpPr>
        <p:spPr>
          <a:xfrm>
            <a:off x="9951760" y="2034640"/>
            <a:ext cx="174827" cy="174827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D1223A8-B3FD-1E4B-8495-83A55D3416C3}"/>
              </a:ext>
            </a:extLst>
          </p:cNvPr>
          <p:cNvSpPr txBox="1"/>
          <p:nvPr/>
        </p:nvSpPr>
        <p:spPr>
          <a:xfrm>
            <a:off x="10727725" y="202093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11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85288595-D5D6-0648-B350-7F27E7D6E0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95799" y="2230641"/>
            <a:ext cx="149377" cy="87413"/>
          </a:xfrm>
          <a:prstGeom prst="bentConnector3">
            <a:avLst>
              <a:gd name="adj1" fmla="val 50000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xmlns="" id="{EADCB5FA-20BC-A94F-B56D-E9653F9268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03400" y="2206612"/>
            <a:ext cx="163720" cy="153298"/>
          </a:xfrm>
          <a:prstGeom prst="bentConnector3">
            <a:avLst>
              <a:gd name="adj1" fmla="val 66236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4221E2A9-1CC3-6143-80B8-14FBD5351618}"/>
              </a:ext>
            </a:extLst>
          </p:cNvPr>
          <p:cNvSpPr/>
          <p:nvPr/>
        </p:nvSpPr>
        <p:spPr>
          <a:xfrm>
            <a:off x="9093624" y="2032283"/>
            <a:ext cx="174827" cy="174827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latin typeface="Meta Offc Pro Normal" panose="020B0504030101020102" pitchFamily="34" charset="0"/>
              </a:rPr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87C602B-E521-E944-BD84-B63A43CA05B0}"/>
              </a:ext>
            </a:extLst>
          </p:cNvPr>
          <p:cNvSpPr txBox="1"/>
          <p:nvPr/>
        </p:nvSpPr>
        <p:spPr>
          <a:xfrm>
            <a:off x="9889132" y="202093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10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xmlns="" id="{AE24F4FC-2150-2749-BCC2-3F54BB628C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44278" y="2237301"/>
            <a:ext cx="146846" cy="91012"/>
          </a:xfrm>
          <a:prstGeom prst="bentConnector3">
            <a:avLst>
              <a:gd name="adj1" fmla="val 50000"/>
            </a:avLst>
          </a:prstGeom>
          <a:ln w="12700">
            <a:solidFill>
              <a:srgbClr val="005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0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15981" y="2433734"/>
            <a:ext cx="11037361" cy="2012951"/>
            <a:chOff x="468200" y="1517650"/>
            <a:chExt cx="8278289" cy="1465375"/>
          </a:xfrm>
        </p:grpSpPr>
        <p:sp>
          <p:nvSpPr>
            <p:cNvPr id="70" name="Chevron 69"/>
            <p:cNvSpPr/>
            <p:nvPr/>
          </p:nvSpPr>
          <p:spPr>
            <a:xfrm>
              <a:off x="5142150" y="1517650"/>
              <a:ext cx="1881452" cy="1465375"/>
            </a:xfrm>
            <a:prstGeom prst="chevron">
              <a:avLst>
                <a:gd name="adj" fmla="val 20758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928" tIns="0" bIns="91465" rtlCol="0" anchor="ctr" anchorCtr="0"/>
            <a:lstStyle/>
            <a:p>
              <a:pPr algn="ctr"/>
              <a:endParaRPr lang="en-US" sz="1333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Chevron 70"/>
            <p:cNvSpPr/>
            <p:nvPr/>
          </p:nvSpPr>
          <p:spPr>
            <a:xfrm>
              <a:off x="3484071" y="1517650"/>
              <a:ext cx="1881452" cy="1465375"/>
            </a:xfrm>
            <a:prstGeom prst="chevron">
              <a:avLst>
                <a:gd name="adj" fmla="val 2075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928" tIns="0" bIns="91465" rtlCol="0" anchor="ctr" anchorCtr="0"/>
            <a:lstStyle/>
            <a:p>
              <a:pPr algn="ctr"/>
              <a:endParaRPr lang="en-US" sz="1333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" name="Chevron 71"/>
            <p:cNvSpPr/>
            <p:nvPr/>
          </p:nvSpPr>
          <p:spPr>
            <a:xfrm>
              <a:off x="1825997" y="1517650"/>
              <a:ext cx="1881453" cy="1465375"/>
            </a:xfrm>
            <a:prstGeom prst="chevron">
              <a:avLst>
                <a:gd name="adj" fmla="val 2075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928" tIns="0" bIns="91465" rtlCol="0" anchor="ctr" anchorCtr="0"/>
            <a:lstStyle/>
            <a:p>
              <a:pPr algn="ctr"/>
              <a:endParaRPr lang="en-US" sz="1333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Pentagon 72"/>
            <p:cNvSpPr/>
            <p:nvPr/>
          </p:nvSpPr>
          <p:spPr>
            <a:xfrm>
              <a:off x="468200" y="1517650"/>
              <a:ext cx="1581173" cy="1465375"/>
            </a:xfrm>
            <a:prstGeom prst="homePlate">
              <a:avLst>
                <a:gd name="adj" fmla="val 22102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91465" tIns="0" bIns="91465" rtlCol="0" anchor="ctr" anchorCtr="0"/>
            <a:lstStyle/>
            <a:p>
              <a:pPr algn="ctr"/>
              <a:endParaRPr lang="en-US" sz="1333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4" name="Chevron 73"/>
            <p:cNvSpPr/>
            <p:nvPr/>
          </p:nvSpPr>
          <p:spPr>
            <a:xfrm>
              <a:off x="6805615" y="1517650"/>
              <a:ext cx="1881452" cy="1465375"/>
            </a:xfrm>
            <a:prstGeom prst="chevron">
              <a:avLst>
                <a:gd name="adj" fmla="val 2075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928" tIns="0" bIns="91465" rtlCol="0" anchor="ctr" anchorCtr="0"/>
            <a:lstStyle/>
            <a:p>
              <a:pPr algn="ctr"/>
              <a:endParaRPr lang="en-US" sz="1333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792815" y="2067262"/>
              <a:ext cx="398716" cy="3987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96" rtlCol="0" anchor="ctr"/>
            <a:lstStyle/>
            <a:p>
              <a:pPr algn="ctr"/>
              <a:endParaRPr lang="en-US" sz="320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3460063" y="2067262"/>
              <a:ext cx="398716" cy="3987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96" rtlCol="0" anchor="ctr"/>
            <a:lstStyle/>
            <a:p>
              <a:pPr algn="ctr"/>
              <a:endParaRPr lang="en-US" sz="320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131527" y="2067262"/>
              <a:ext cx="398716" cy="3987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96" rtlCol="0" anchor="ctr"/>
            <a:lstStyle/>
            <a:p>
              <a:pPr algn="ctr"/>
              <a:endParaRPr lang="en-US" sz="320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809397" y="2067262"/>
              <a:ext cx="398716" cy="3987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96" rtlCol="0" anchor="ctr"/>
            <a:lstStyle/>
            <a:p>
              <a:pPr algn="ctr"/>
              <a:endParaRPr lang="en-US" sz="3201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1962620" y="2181561"/>
              <a:ext cx="88523" cy="156759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67" y="84"/>
                </a:cxn>
                <a:cxn ang="0">
                  <a:pos x="3" y="148"/>
                </a:cxn>
                <a:cxn ang="0">
                  <a:pos x="3" y="148"/>
                </a:cxn>
                <a:cxn ang="0">
                  <a:pos x="0" y="156"/>
                </a:cxn>
                <a:cxn ang="0">
                  <a:pos x="12" y="168"/>
                </a:cxn>
                <a:cxn ang="0">
                  <a:pos x="20" y="165"/>
                </a:cxn>
                <a:cxn ang="0">
                  <a:pos x="20" y="165"/>
                </a:cxn>
                <a:cxn ang="0">
                  <a:pos x="92" y="93"/>
                </a:cxn>
                <a:cxn ang="0">
                  <a:pos x="92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2" y="75"/>
                </a:cxn>
                <a:cxn ang="0">
                  <a:pos x="92" y="75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4" y="21"/>
                </a:cxn>
              </a:cxnLst>
              <a:rect l="0" t="0" r="r" b="b"/>
              <a:pathLst>
                <a:path w="96" h="168">
                  <a:moveTo>
                    <a:pt x="4" y="21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0"/>
                    <a:pt x="0" y="153"/>
                    <a:pt x="0" y="156"/>
                  </a:cubicBezTo>
                  <a:cubicBezTo>
                    <a:pt x="0" y="163"/>
                    <a:pt x="5" y="168"/>
                    <a:pt x="12" y="168"/>
                  </a:cubicBezTo>
                  <a:cubicBezTo>
                    <a:pt x="15" y="168"/>
                    <a:pt x="18" y="167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5" y="90"/>
                    <a:pt x="96" y="87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1"/>
                    <a:pt x="95" y="77"/>
                    <a:pt x="92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5" tIns="45732" rIns="91465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3601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0" name="Freeform 45"/>
            <p:cNvSpPr>
              <a:spLocks/>
            </p:cNvSpPr>
            <p:nvPr/>
          </p:nvSpPr>
          <p:spPr bwMode="auto">
            <a:xfrm>
              <a:off x="3618929" y="2181561"/>
              <a:ext cx="88523" cy="156759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67" y="84"/>
                </a:cxn>
                <a:cxn ang="0">
                  <a:pos x="3" y="148"/>
                </a:cxn>
                <a:cxn ang="0">
                  <a:pos x="3" y="148"/>
                </a:cxn>
                <a:cxn ang="0">
                  <a:pos x="0" y="156"/>
                </a:cxn>
                <a:cxn ang="0">
                  <a:pos x="12" y="168"/>
                </a:cxn>
                <a:cxn ang="0">
                  <a:pos x="20" y="165"/>
                </a:cxn>
                <a:cxn ang="0">
                  <a:pos x="20" y="165"/>
                </a:cxn>
                <a:cxn ang="0">
                  <a:pos x="92" y="93"/>
                </a:cxn>
                <a:cxn ang="0">
                  <a:pos x="92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2" y="75"/>
                </a:cxn>
                <a:cxn ang="0">
                  <a:pos x="92" y="75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4" y="21"/>
                </a:cxn>
              </a:cxnLst>
              <a:rect l="0" t="0" r="r" b="b"/>
              <a:pathLst>
                <a:path w="96" h="168">
                  <a:moveTo>
                    <a:pt x="4" y="21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0"/>
                    <a:pt x="0" y="153"/>
                    <a:pt x="0" y="156"/>
                  </a:cubicBezTo>
                  <a:cubicBezTo>
                    <a:pt x="0" y="163"/>
                    <a:pt x="5" y="168"/>
                    <a:pt x="12" y="168"/>
                  </a:cubicBezTo>
                  <a:cubicBezTo>
                    <a:pt x="15" y="168"/>
                    <a:pt x="18" y="167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5" y="90"/>
                    <a:pt x="96" y="87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1"/>
                    <a:pt x="95" y="77"/>
                    <a:pt x="92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5" tIns="45732" rIns="91465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3601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1" name="Freeform 45"/>
            <p:cNvSpPr>
              <a:spLocks/>
            </p:cNvSpPr>
            <p:nvPr/>
          </p:nvSpPr>
          <p:spPr bwMode="auto">
            <a:xfrm>
              <a:off x="5297258" y="2181561"/>
              <a:ext cx="88523" cy="156759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67" y="84"/>
                </a:cxn>
                <a:cxn ang="0">
                  <a:pos x="3" y="148"/>
                </a:cxn>
                <a:cxn ang="0">
                  <a:pos x="3" y="148"/>
                </a:cxn>
                <a:cxn ang="0">
                  <a:pos x="0" y="156"/>
                </a:cxn>
                <a:cxn ang="0">
                  <a:pos x="12" y="168"/>
                </a:cxn>
                <a:cxn ang="0">
                  <a:pos x="20" y="165"/>
                </a:cxn>
                <a:cxn ang="0">
                  <a:pos x="20" y="165"/>
                </a:cxn>
                <a:cxn ang="0">
                  <a:pos x="92" y="93"/>
                </a:cxn>
                <a:cxn ang="0">
                  <a:pos x="92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2" y="75"/>
                </a:cxn>
                <a:cxn ang="0">
                  <a:pos x="92" y="75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4" y="21"/>
                </a:cxn>
              </a:cxnLst>
              <a:rect l="0" t="0" r="r" b="b"/>
              <a:pathLst>
                <a:path w="96" h="168">
                  <a:moveTo>
                    <a:pt x="4" y="21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0"/>
                    <a:pt x="0" y="153"/>
                    <a:pt x="0" y="156"/>
                  </a:cubicBezTo>
                  <a:cubicBezTo>
                    <a:pt x="0" y="163"/>
                    <a:pt x="5" y="168"/>
                    <a:pt x="12" y="168"/>
                  </a:cubicBezTo>
                  <a:cubicBezTo>
                    <a:pt x="15" y="168"/>
                    <a:pt x="18" y="167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5" y="90"/>
                    <a:pt x="96" y="87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1"/>
                    <a:pt x="95" y="77"/>
                    <a:pt x="92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5" tIns="45732" rIns="91465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3601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2" name="Freeform 45"/>
            <p:cNvSpPr>
              <a:spLocks/>
            </p:cNvSpPr>
            <p:nvPr/>
          </p:nvSpPr>
          <p:spPr bwMode="auto">
            <a:xfrm>
              <a:off x="6974812" y="2181561"/>
              <a:ext cx="88523" cy="156759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67" y="84"/>
                </a:cxn>
                <a:cxn ang="0">
                  <a:pos x="3" y="148"/>
                </a:cxn>
                <a:cxn ang="0">
                  <a:pos x="3" y="148"/>
                </a:cxn>
                <a:cxn ang="0">
                  <a:pos x="0" y="156"/>
                </a:cxn>
                <a:cxn ang="0">
                  <a:pos x="12" y="168"/>
                </a:cxn>
                <a:cxn ang="0">
                  <a:pos x="20" y="165"/>
                </a:cxn>
                <a:cxn ang="0">
                  <a:pos x="20" y="165"/>
                </a:cxn>
                <a:cxn ang="0">
                  <a:pos x="92" y="93"/>
                </a:cxn>
                <a:cxn ang="0">
                  <a:pos x="92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2" y="75"/>
                </a:cxn>
                <a:cxn ang="0">
                  <a:pos x="92" y="75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4" y="21"/>
                </a:cxn>
              </a:cxnLst>
              <a:rect l="0" t="0" r="r" b="b"/>
              <a:pathLst>
                <a:path w="96" h="168">
                  <a:moveTo>
                    <a:pt x="4" y="21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50"/>
                    <a:pt x="0" y="153"/>
                    <a:pt x="0" y="156"/>
                  </a:cubicBezTo>
                  <a:cubicBezTo>
                    <a:pt x="0" y="163"/>
                    <a:pt x="5" y="168"/>
                    <a:pt x="12" y="168"/>
                  </a:cubicBezTo>
                  <a:cubicBezTo>
                    <a:pt x="15" y="168"/>
                    <a:pt x="18" y="167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5" y="90"/>
                    <a:pt x="96" y="87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1"/>
                    <a:pt x="95" y="77"/>
                    <a:pt x="92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5" tIns="45732" rIns="91465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3601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18464" y="2084202"/>
              <a:ext cx="1373248" cy="638644"/>
            </a:xfrm>
            <a:prstGeom prst="rect">
              <a:avLst/>
            </a:prstGeom>
          </p:spPr>
          <p:txBody>
            <a:bodyPr wrap="square" lIns="0" tIns="60960" rIns="121920" bIns="121920">
              <a:noAutofit/>
            </a:bodyPr>
            <a:lstStyle/>
            <a:p>
              <a:pPr>
                <a:lnSpc>
                  <a:spcPts val="1733"/>
                </a:lnSpc>
              </a:pP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Have appropriate stewards/SMEs responsible for approving and auditing all asset access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201000" y="1780207"/>
              <a:ext cx="1272024" cy="313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4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Stewardship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879893" y="2084202"/>
              <a:ext cx="1315918" cy="638644"/>
            </a:xfrm>
            <a:prstGeom prst="rect">
              <a:avLst/>
            </a:prstGeom>
          </p:spPr>
          <p:txBody>
            <a:bodyPr wrap="square" lIns="0" tIns="60960" rIns="121920" bIns="121920">
              <a:noAutofit/>
            </a:bodyPr>
            <a:lstStyle/>
            <a:p>
              <a:pPr>
                <a:lnSpc>
                  <a:spcPts val="1733"/>
                </a:lnSpc>
              </a:pP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Create a UAL fabric for the automated provisioning and governing of user asset policies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878600" y="1780207"/>
              <a:ext cx="1168627" cy="313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4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Automation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7842" y="2084202"/>
              <a:ext cx="1214268" cy="842097"/>
            </a:xfrm>
            <a:prstGeom prst="rect">
              <a:avLst/>
            </a:prstGeom>
          </p:spPr>
          <p:txBody>
            <a:bodyPr wrap="square" lIns="0" tIns="60960" rIns="121920" bIns="121920">
              <a:noAutofit/>
            </a:bodyPr>
            <a:lstStyle/>
            <a:p>
              <a:pPr>
                <a:lnSpc>
                  <a:spcPts val="1733"/>
                </a:lnSpc>
              </a:pP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Leverage enterprise credentials for authenticating to advanced analytics assets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38043" y="1780207"/>
              <a:ext cx="744218" cy="313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4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Identity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244588" y="2084202"/>
              <a:ext cx="1501901" cy="842097"/>
            </a:xfrm>
            <a:prstGeom prst="rect">
              <a:avLst/>
            </a:prstGeom>
          </p:spPr>
          <p:txBody>
            <a:bodyPr wrap="square" lIns="0" tIns="60960" rIns="121920" bIns="121920">
              <a:noAutofit/>
            </a:bodyPr>
            <a:lstStyle/>
            <a:p>
              <a:pPr>
                <a:lnSpc>
                  <a:spcPts val="1733"/>
                </a:lnSpc>
              </a:pP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Create a </a:t>
              </a:r>
              <a:r>
                <a:rPr lang="en-US" sz="1333" i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one button</a:t>
              </a: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 approach for creating a temporary credential session, when necessary 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253591" y="1780207"/>
              <a:ext cx="835593" cy="313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4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Initialize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2528" y="2084201"/>
              <a:ext cx="1345160" cy="842098"/>
            </a:xfrm>
            <a:prstGeom prst="rect">
              <a:avLst/>
            </a:prstGeom>
          </p:spPr>
          <p:txBody>
            <a:bodyPr wrap="square" lIns="0" tIns="60960" rIns="121920" bIns="121920">
              <a:noAutofit/>
            </a:bodyPr>
            <a:lstStyle/>
            <a:p>
              <a:pPr>
                <a:lnSpc>
                  <a:spcPts val="1733"/>
                </a:lnSpc>
              </a:pPr>
              <a:r>
                <a:rPr lang="en-US" sz="1333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Leverage Identity Manager for all user asset request approvals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2742" y="1780207"/>
              <a:ext cx="49" cy="313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402730" y="2794401"/>
            <a:ext cx="1301638" cy="430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Requests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20349" y="940899"/>
            <a:ext cx="119836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accent1"/>
                </a:solidFill>
              </a:rPr>
              <a:t>Universal Access Layer </a:t>
            </a:r>
            <a:r>
              <a:rPr lang="en-US" sz="1067"/>
              <a:t>to enable least privileged access to Advanced Analytics Enterprise Assets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20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58834" y="2794401"/>
            <a:ext cx="1848263" cy="4301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Security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20349" y="940899"/>
            <a:ext cx="119836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accent1"/>
                </a:solidFill>
              </a:rPr>
              <a:t>Universal Access Layer </a:t>
            </a:r>
            <a:r>
              <a:rPr lang="en-US" sz="1067"/>
              <a:t>to build compliant Enterprise Assets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graphicFrame>
        <p:nvGraphicFramePr>
          <p:cNvPr id="2" name="Diagram 1"/>
          <p:cNvGraphicFramePr/>
          <p:nvPr>
            <p:extLst/>
          </p:nvPr>
        </p:nvGraphicFramePr>
        <p:xfrm>
          <a:off x="1110725" y="1687549"/>
          <a:ext cx="9252475" cy="393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722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45490" y="627307"/>
            <a:ext cx="5060949" cy="40428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Universal Access Layer - Component Diagram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90" y="1146005"/>
            <a:ext cx="11203409" cy="52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17" y="1086174"/>
            <a:ext cx="12192000" cy="4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16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" y="1224225"/>
            <a:ext cx="12109343" cy="165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16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174"/>
            <a:ext cx="12192000" cy="45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1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0598A4-470A-764E-BF54-0E1638E4D98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536823" y="51780"/>
            <a:ext cx="461112" cy="461112"/>
            <a:chOff x="914400" y="3200400"/>
            <a:chExt cx="914400" cy="914400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14400" y="320040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650" y="3422650"/>
              <a:ext cx="469900" cy="4699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932"/>
            <a:ext cx="12192000" cy="42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925" y="3799702"/>
            <a:ext cx="12191999" cy="914400"/>
          </a:xfrm>
        </p:spPr>
        <p:txBody>
          <a:bodyPr/>
          <a:lstStyle/>
          <a:p>
            <a:r>
              <a:rPr lang="en-US" sz="4800"/>
              <a:t>SNOWFLAKE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245922B5-63B3-E244-AFC1-BD23239A56B2}"/>
              </a:ext>
            </a:extLst>
          </p:cNvPr>
          <p:cNvSpPr txBox="1">
            <a:spLocks/>
          </p:cNvSpPr>
          <p:nvPr/>
        </p:nvSpPr>
        <p:spPr>
          <a:xfrm>
            <a:off x="135925" y="2444577"/>
            <a:ext cx="121919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None/>
              <a:defRPr sz="8000" b="0" i="0" kern="1200">
                <a:solidFill>
                  <a:schemeClr val="bg1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/>
              <a:t>DATA PLATFORMS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3D73B8-BBF7-2642-8C5C-572C80AF5E73}"/>
              </a:ext>
            </a:extLst>
          </p:cNvPr>
          <p:cNvSpPr txBox="1"/>
          <p:nvPr/>
        </p:nvSpPr>
        <p:spPr>
          <a:xfrm>
            <a:off x="8320684" y="6027003"/>
            <a:ext cx="3871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OWNER : SHANNON SCHULTZ</a:t>
            </a:r>
          </a:p>
          <a:p>
            <a:r>
              <a:rPr lang="en-US" sz="2400">
                <a:solidFill>
                  <a:schemeClr val="bg1"/>
                </a:solidFill>
              </a:rPr>
              <a:t>	           MATT LAMBERT</a:t>
            </a:r>
          </a:p>
        </p:txBody>
      </p:sp>
    </p:spTree>
    <p:extLst>
      <p:ext uri="{BB962C8B-B14F-4D97-AF65-F5344CB8AC3E}">
        <p14:creationId xmlns:p14="http://schemas.microsoft.com/office/powerpoint/2010/main" val="337478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87146E2D-C024-A444-B13B-399464A42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609030"/>
              </p:ext>
            </p:extLst>
          </p:nvPr>
        </p:nvGraphicFramePr>
        <p:xfrm>
          <a:off x="457200" y="2856138"/>
          <a:ext cx="5524500" cy="352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330353772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13764844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148528551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421350478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200913777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300667504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5517415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xmlns="" val="3851147578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xmlns="" val="286748895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407641249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Metadata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Monitoring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Optimizer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Security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Administration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8482274"/>
                  </a:ext>
                </a:extLst>
              </a:tr>
              <a:tr h="118872">
                <a:tc gridSpan="10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7596392"/>
                  </a:ext>
                </a:extLst>
              </a:tr>
              <a:tr h="228600">
                <a:tc gridSpan="10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Virtual Warehouse (User Access)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26265"/>
                  </a:ext>
                </a:extLst>
              </a:tr>
              <a:tr h="411480"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26686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Credit Risk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Bank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Payments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6752884"/>
                  </a:ext>
                </a:extLst>
              </a:tr>
              <a:tr h="118872">
                <a:tc gridSpan="10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0091900"/>
                  </a:ext>
                </a:extLst>
              </a:tr>
              <a:tr h="228600">
                <a:tc gridSpan="10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Data Assets (Schema)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1092197"/>
                  </a:ext>
                </a:extLst>
              </a:tr>
              <a:tr h="411480"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0414811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Customer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Bank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Merchant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368134"/>
                  </a:ext>
                </a:extLst>
              </a:tr>
              <a:tr h="457200">
                <a:tc gridSpan="10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13560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Card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Bank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Payments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Acquisition Lighthouse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744555"/>
                  </a:ext>
                </a:extLst>
              </a:tr>
              <a:tr h="228600">
                <a:tc gridSpan="10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Meta Offc Pro Normal" panose="020B0504030101020102" pitchFamily="34" charset="0"/>
                        </a:rPr>
                        <a:t>Compute Environment (Data Loads)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247333"/>
                  </a:ext>
                </a:extLst>
              </a:tr>
              <a:tr h="173736">
                <a:tc gridSpan="10"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140946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Universal Data Loader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7741794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xmlns="" id="{F55BF04A-4EFD-AD41-A751-D774771C79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217008"/>
              </p:ext>
            </p:extLst>
          </p:nvPr>
        </p:nvGraphicFramePr>
        <p:xfrm>
          <a:off x="457200" y="607106"/>
          <a:ext cx="11283696" cy="192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0">
                  <a:extLst>
                    <a:ext uri="{9D8B030D-6E8A-4147-A177-3AD203B41FA5}">
                      <a16:colId xmlns:a16="http://schemas.microsoft.com/office/drawing/2014/main" xmlns="" val="1017940576"/>
                    </a:ext>
                  </a:extLst>
                </a:gridCol>
                <a:gridCol w="118872">
                  <a:extLst>
                    <a:ext uri="{9D8B030D-6E8A-4147-A177-3AD203B41FA5}">
                      <a16:colId xmlns:a16="http://schemas.microsoft.com/office/drawing/2014/main" xmlns="" val="4148097192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xmlns="" val="1809281074"/>
                    </a:ext>
                  </a:extLst>
                </a:gridCol>
                <a:gridCol w="118872">
                  <a:extLst>
                    <a:ext uri="{9D8B030D-6E8A-4147-A177-3AD203B41FA5}">
                      <a16:colId xmlns:a16="http://schemas.microsoft.com/office/drawing/2014/main" xmlns="" val="2620809405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xmlns="" val="234512781"/>
                    </a:ext>
                  </a:extLst>
                </a:gridCol>
                <a:gridCol w="118872">
                  <a:extLst>
                    <a:ext uri="{9D8B030D-6E8A-4147-A177-3AD203B41FA5}">
                      <a16:colId xmlns:a16="http://schemas.microsoft.com/office/drawing/2014/main" xmlns="" val="3685023738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xmlns="" val="2287726298"/>
                    </a:ext>
                  </a:extLst>
                </a:gridCol>
                <a:gridCol w="118872">
                  <a:extLst>
                    <a:ext uri="{9D8B030D-6E8A-4147-A177-3AD203B41FA5}">
                      <a16:colId xmlns:a16="http://schemas.microsoft.com/office/drawing/2014/main" xmlns="" val="2455573344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xmlns="" val="2678865741"/>
                    </a:ext>
                  </a:extLst>
                </a:gridCol>
                <a:gridCol w="118872">
                  <a:extLst>
                    <a:ext uri="{9D8B030D-6E8A-4147-A177-3AD203B41FA5}">
                      <a16:colId xmlns:a16="http://schemas.microsoft.com/office/drawing/2014/main" xmlns="" val="1386745294"/>
                    </a:ext>
                  </a:extLst>
                </a:gridCol>
              </a:tblGrid>
              <a:tr h="277047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74747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SNOWFLAKE : A New Approach to Data Warehousing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74747"/>
                          </a:solidFill>
                          <a:effectLst/>
                          <a:uLnTx/>
                          <a:uFillTx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Snowflake is a cloud-based data warehouse with a modular architecture de-coupling compute and storage</a:t>
                      </a:r>
                    </a:p>
                  </a:txBody>
                  <a:tcPr marL="228600" marR="228600" marT="228600" marB="228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832453"/>
                  </a:ext>
                </a:extLst>
              </a:tr>
              <a:tr h="3729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244955"/>
                  </a:ext>
                </a:extLst>
              </a:tr>
              <a:tr h="185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Centralize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Cloud Agnostic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Dynamic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Analytics Ready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004022"/>
                  </a:ext>
                </a:extLst>
              </a:tr>
              <a:tr h="814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Single source</a:t>
                      </a:r>
                      <a:b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of truth</a:t>
                      </a:r>
                    </a:p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Data centralized</a:t>
                      </a:r>
                      <a:b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on AWS S3</a:t>
                      </a:r>
                    </a:p>
                  </a:txBody>
                  <a:tcPr marT="9144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Can be hosted</a:t>
                      </a:r>
                      <a:b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on AWS, Azure,</a:t>
                      </a:r>
                      <a:b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GCP (2019)</a:t>
                      </a:r>
                    </a:p>
                  </a:txBody>
                  <a:tcPr marT="9144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Storage and compute can be deployed/</a:t>
                      </a:r>
                      <a:b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</a:b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scaled in minutes</a:t>
                      </a:r>
                    </a:p>
                  </a:txBody>
                  <a:tcPr marT="9144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ANSI SQL support</a:t>
                      </a:r>
                    </a:p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Access to curated datasets</a:t>
                      </a:r>
                    </a:p>
                    <a:p>
                      <a:pPr marL="118872" indent="-118872" algn="l">
                        <a:buClr>
                          <a:srgbClr val="00548A"/>
                        </a:buClr>
                        <a:buFont typeface="Wingdings" pitchFamily="2" charset="2"/>
                        <a:buChar char="§"/>
                      </a:pPr>
                      <a:r>
                        <a:rPr lang="en-US" sz="1000" b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High performance</a:t>
                      </a:r>
                    </a:p>
                  </a:txBody>
                  <a:tcPr marT="9144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3432210"/>
                  </a:ext>
                </a:extLst>
              </a:tr>
              <a:tr h="277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4183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C0F45FC-EAF9-9744-B923-F1FD3E682352}"/>
              </a:ext>
            </a:extLst>
          </p:cNvPr>
          <p:cNvGrpSpPr/>
          <p:nvPr/>
        </p:nvGrpSpPr>
        <p:grpSpPr>
          <a:xfrm>
            <a:off x="6522442" y="933793"/>
            <a:ext cx="4581792" cy="355131"/>
            <a:chOff x="6569362" y="898706"/>
            <a:chExt cx="4581792" cy="355131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xmlns="" id="{BDC58136-76AA-F74D-A629-1A228FD0D2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02243" y="906365"/>
              <a:ext cx="361918" cy="347472"/>
            </a:xfrm>
            <a:custGeom>
              <a:avLst/>
              <a:gdLst>
                <a:gd name="T0" fmla="*/ 201 w 201"/>
                <a:gd name="T1" fmla="*/ 79 h 193"/>
                <a:gd name="T2" fmla="*/ 162 w 201"/>
                <a:gd name="T3" fmla="*/ 118 h 193"/>
                <a:gd name="T4" fmla="*/ 150 w 201"/>
                <a:gd name="T5" fmla="*/ 118 h 193"/>
                <a:gd name="T6" fmla="*/ 100 w 201"/>
                <a:gd name="T7" fmla="*/ 87 h 193"/>
                <a:gd name="T8" fmla="*/ 50 w 201"/>
                <a:gd name="T9" fmla="*/ 118 h 193"/>
                <a:gd name="T10" fmla="*/ 31 w 201"/>
                <a:gd name="T11" fmla="*/ 118 h 193"/>
                <a:gd name="T12" fmla="*/ 0 w 201"/>
                <a:gd name="T13" fmla="*/ 87 h 193"/>
                <a:gd name="T14" fmla="*/ 31 w 201"/>
                <a:gd name="T15" fmla="*/ 56 h 193"/>
                <a:gd name="T16" fmla="*/ 34 w 201"/>
                <a:gd name="T17" fmla="*/ 56 h 193"/>
                <a:gd name="T18" fmla="*/ 34 w 201"/>
                <a:gd name="T19" fmla="*/ 53 h 193"/>
                <a:gd name="T20" fmla="*/ 60 w 201"/>
                <a:gd name="T21" fmla="*/ 27 h 193"/>
                <a:gd name="T22" fmla="*/ 95 w 201"/>
                <a:gd name="T23" fmla="*/ 0 h 193"/>
                <a:gd name="T24" fmla="*/ 130 w 201"/>
                <a:gd name="T25" fmla="*/ 29 h 193"/>
                <a:gd name="T26" fmla="*/ 133 w 201"/>
                <a:gd name="T27" fmla="*/ 28 h 193"/>
                <a:gd name="T28" fmla="*/ 151 w 201"/>
                <a:gd name="T29" fmla="*/ 41 h 193"/>
                <a:gd name="T30" fmla="*/ 162 w 201"/>
                <a:gd name="T31" fmla="*/ 40 h 193"/>
                <a:gd name="T32" fmla="*/ 201 w 201"/>
                <a:gd name="T33" fmla="*/ 79 h 193"/>
                <a:gd name="T34" fmla="*/ 151 w 201"/>
                <a:gd name="T35" fmla="*/ 143 h 193"/>
                <a:gd name="T36" fmla="*/ 100 w 201"/>
                <a:gd name="T37" fmla="*/ 193 h 193"/>
                <a:gd name="T38" fmla="*/ 50 w 201"/>
                <a:gd name="T39" fmla="*/ 143 h 193"/>
                <a:gd name="T40" fmla="*/ 100 w 201"/>
                <a:gd name="T41" fmla="*/ 93 h 193"/>
                <a:gd name="T42" fmla="*/ 151 w 201"/>
                <a:gd name="T43" fmla="*/ 143 h 193"/>
                <a:gd name="T44" fmla="*/ 145 w 201"/>
                <a:gd name="T45" fmla="*/ 143 h 193"/>
                <a:gd name="T46" fmla="*/ 100 w 201"/>
                <a:gd name="T47" fmla="*/ 99 h 193"/>
                <a:gd name="T48" fmla="*/ 56 w 201"/>
                <a:gd name="T49" fmla="*/ 143 h 193"/>
                <a:gd name="T50" fmla="*/ 100 w 201"/>
                <a:gd name="T51" fmla="*/ 187 h 193"/>
                <a:gd name="T52" fmla="*/ 145 w 201"/>
                <a:gd name="T53" fmla="*/ 143 h 193"/>
                <a:gd name="T54" fmla="*/ 123 w 201"/>
                <a:gd name="T55" fmla="*/ 143 h 193"/>
                <a:gd name="T56" fmla="*/ 129 w 201"/>
                <a:gd name="T57" fmla="*/ 151 h 193"/>
                <a:gd name="T58" fmla="*/ 126 w 201"/>
                <a:gd name="T59" fmla="*/ 158 h 193"/>
                <a:gd name="T60" fmla="*/ 117 w 201"/>
                <a:gd name="T61" fmla="*/ 159 h 193"/>
                <a:gd name="T62" fmla="*/ 115 w 201"/>
                <a:gd name="T63" fmla="*/ 168 h 193"/>
                <a:gd name="T64" fmla="*/ 108 w 201"/>
                <a:gd name="T65" fmla="*/ 171 h 193"/>
                <a:gd name="T66" fmla="*/ 100 w 201"/>
                <a:gd name="T67" fmla="*/ 166 h 193"/>
                <a:gd name="T68" fmla="*/ 93 w 201"/>
                <a:gd name="T69" fmla="*/ 171 h 193"/>
                <a:gd name="T70" fmla="*/ 86 w 201"/>
                <a:gd name="T71" fmla="*/ 168 h 193"/>
                <a:gd name="T72" fmla="*/ 84 w 201"/>
                <a:gd name="T73" fmla="*/ 159 h 193"/>
                <a:gd name="T74" fmla="*/ 75 w 201"/>
                <a:gd name="T75" fmla="*/ 158 h 193"/>
                <a:gd name="T76" fmla="*/ 72 w 201"/>
                <a:gd name="T77" fmla="*/ 151 h 193"/>
                <a:gd name="T78" fmla="*/ 78 w 201"/>
                <a:gd name="T79" fmla="*/ 143 h 193"/>
                <a:gd name="T80" fmla="*/ 72 w 201"/>
                <a:gd name="T81" fmla="*/ 136 h 193"/>
                <a:gd name="T82" fmla="*/ 75 w 201"/>
                <a:gd name="T83" fmla="*/ 129 h 193"/>
                <a:gd name="T84" fmla="*/ 84 w 201"/>
                <a:gd name="T85" fmla="*/ 127 h 193"/>
                <a:gd name="T86" fmla="*/ 86 w 201"/>
                <a:gd name="T87" fmla="*/ 118 h 193"/>
                <a:gd name="T88" fmla="*/ 93 w 201"/>
                <a:gd name="T89" fmla="*/ 115 h 193"/>
                <a:gd name="T90" fmla="*/ 100 w 201"/>
                <a:gd name="T91" fmla="*/ 120 h 193"/>
                <a:gd name="T92" fmla="*/ 108 w 201"/>
                <a:gd name="T93" fmla="*/ 115 h 193"/>
                <a:gd name="T94" fmla="*/ 115 w 201"/>
                <a:gd name="T95" fmla="*/ 118 h 193"/>
                <a:gd name="T96" fmla="*/ 117 w 201"/>
                <a:gd name="T97" fmla="*/ 127 h 193"/>
                <a:gd name="T98" fmla="*/ 126 w 201"/>
                <a:gd name="T99" fmla="*/ 129 h 193"/>
                <a:gd name="T100" fmla="*/ 129 w 201"/>
                <a:gd name="T101" fmla="*/ 136 h 193"/>
                <a:gd name="T102" fmla="*/ 123 w 201"/>
                <a:gd name="T103" fmla="*/ 143 h 193"/>
                <a:gd name="T104" fmla="*/ 112 w 201"/>
                <a:gd name="T105" fmla="*/ 143 h 193"/>
                <a:gd name="T106" fmla="*/ 100 w 201"/>
                <a:gd name="T107" fmla="*/ 132 h 193"/>
                <a:gd name="T108" fmla="*/ 89 w 201"/>
                <a:gd name="T109" fmla="*/ 143 h 193"/>
                <a:gd name="T110" fmla="*/ 100 w 201"/>
                <a:gd name="T111" fmla="*/ 155 h 193"/>
                <a:gd name="T112" fmla="*/ 112 w 201"/>
                <a:gd name="T113" fmla="*/ 14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1" h="193">
                  <a:moveTo>
                    <a:pt x="201" y="79"/>
                  </a:moveTo>
                  <a:cubicBezTo>
                    <a:pt x="201" y="100"/>
                    <a:pt x="184" y="118"/>
                    <a:pt x="162" y="118"/>
                  </a:cubicBezTo>
                  <a:cubicBezTo>
                    <a:pt x="150" y="118"/>
                    <a:pt x="150" y="118"/>
                    <a:pt x="150" y="118"/>
                  </a:cubicBezTo>
                  <a:cubicBezTo>
                    <a:pt x="141" y="99"/>
                    <a:pt x="122" y="87"/>
                    <a:pt x="100" y="87"/>
                  </a:cubicBezTo>
                  <a:cubicBezTo>
                    <a:pt x="79" y="87"/>
                    <a:pt x="60" y="99"/>
                    <a:pt x="50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14" y="118"/>
                    <a:pt x="0" y="104"/>
                    <a:pt x="0" y="87"/>
                  </a:cubicBezTo>
                  <a:cubicBezTo>
                    <a:pt x="0" y="69"/>
                    <a:pt x="14" y="56"/>
                    <a:pt x="31" y="56"/>
                  </a:cubicBezTo>
                  <a:cubicBezTo>
                    <a:pt x="32" y="56"/>
                    <a:pt x="33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ubicBezTo>
                    <a:pt x="34" y="39"/>
                    <a:pt x="45" y="27"/>
                    <a:pt x="60" y="27"/>
                  </a:cubicBezTo>
                  <a:cubicBezTo>
                    <a:pt x="64" y="11"/>
                    <a:pt x="78" y="0"/>
                    <a:pt x="95" y="0"/>
                  </a:cubicBezTo>
                  <a:cubicBezTo>
                    <a:pt x="112" y="0"/>
                    <a:pt x="127" y="12"/>
                    <a:pt x="130" y="29"/>
                  </a:cubicBezTo>
                  <a:cubicBezTo>
                    <a:pt x="131" y="29"/>
                    <a:pt x="132" y="28"/>
                    <a:pt x="133" y="28"/>
                  </a:cubicBezTo>
                  <a:cubicBezTo>
                    <a:pt x="141" y="28"/>
                    <a:pt x="149" y="34"/>
                    <a:pt x="151" y="41"/>
                  </a:cubicBezTo>
                  <a:cubicBezTo>
                    <a:pt x="155" y="40"/>
                    <a:pt x="159" y="40"/>
                    <a:pt x="162" y="40"/>
                  </a:cubicBezTo>
                  <a:cubicBezTo>
                    <a:pt x="184" y="40"/>
                    <a:pt x="201" y="57"/>
                    <a:pt x="201" y="79"/>
                  </a:cubicBezTo>
                  <a:close/>
                  <a:moveTo>
                    <a:pt x="151" y="143"/>
                  </a:moveTo>
                  <a:cubicBezTo>
                    <a:pt x="151" y="171"/>
                    <a:pt x="128" y="193"/>
                    <a:pt x="100" y="193"/>
                  </a:cubicBezTo>
                  <a:cubicBezTo>
                    <a:pt x="73" y="193"/>
                    <a:pt x="50" y="171"/>
                    <a:pt x="50" y="143"/>
                  </a:cubicBezTo>
                  <a:cubicBezTo>
                    <a:pt x="50" y="115"/>
                    <a:pt x="73" y="93"/>
                    <a:pt x="100" y="93"/>
                  </a:cubicBezTo>
                  <a:cubicBezTo>
                    <a:pt x="128" y="93"/>
                    <a:pt x="151" y="115"/>
                    <a:pt x="151" y="143"/>
                  </a:cubicBezTo>
                  <a:close/>
                  <a:moveTo>
                    <a:pt x="145" y="143"/>
                  </a:moveTo>
                  <a:cubicBezTo>
                    <a:pt x="145" y="119"/>
                    <a:pt x="125" y="99"/>
                    <a:pt x="100" y="99"/>
                  </a:cubicBezTo>
                  <a:cubicBezTo>
                    <a:pt x="76" y="99"/>
                    <a:pt x="56" y="119"/>
                    <a:pt x="56" y="143"/>
                  </a:cubicBezTo>
                  <a:cubicBezTo>
                    <a:pt x="56" y="167"/>
                    <a:pt x="76" y="187"/>
                    <a:pt x="100" y="187"/>
                  </a:cubicBezTo>
                  <a:cubicBezTo>
                    <a:pt x="125" y="187"/>
                    <a:pt x="145" y="167"/>
                    <a:pt x="145" y="143"/>
                  </a:cubicBezTo>
                  <a:close/>
                  <a:moveTo>
                    <a:pt x="123" y="143"/>
                  </a:moveTo>
                  <a:cubicBezTo>
                    <a:pt x="123" y="147"/>
                    <a:pt x="126" y="150"/>
                    <a:pt x="129" y="151"/>
                  </a:cubicBezTo>
                  <a:cubicBezTo>
                    <a:pt x="128" y="153"/>
                    <a:pt x="127" y="156"/>
                    <a:pt x="126" y="158"/>
                  </a:cubicBezTo>
                  <a:cubicBezTo>
                    <a:pt x="123" y="156"/>
                    <a:pt x="119" y="157"/>
                    <a:pt x="117" y="159"/>
                  </a:cubicBezTo>
                  <a:cubicBezTo>
                    <a:pt x="114" y="162"/>
                    <a:pt x="114" y="165"/>
                    <a:pt x="115" y="168"/>
                  </a:cubicBezTo>
                  <a:cubicBezTo>
                    <a:pt x="113" y="170"/>
                    <a:pt x="110" y="171"/>
                    <a:pt x="108" y="171"/>
                  </a:cubicBezTo>
                  <a:cubicBezTo>
                    <a:pt x="107" y="168"/>
                    <a:pt x="104" y="166"/>
                    <a:pt x="100" y="166"/>
                  </a:cubicBezTo>
                  <a:cubicBezTo>
                    <a:pt x="97" y="166"/>
                    <a:pt x="94" y="168"/>
                    <a:pt x="93" y="171"/>
                  </a:cubicBezTo>
                  <a:cubicBezTo>
                    <a:pt x="90" y="171"/>
                    <a:pt x="88" y="170"/>
                    <a:pt x="86" y="168"/>
                  </a:cubicBezTo>
                  <a:cubicBezTo>
                    <a:pt x="87" y="165"/>
                    <a:pt x="87" y="162"/>
                    <a:pt x="84" y="159"/>
                  </a:cubicBezTo>
                  <a:cubicBezTo>
                    <a:pt x="82" y="157"/>
                    <a:pt x="78" y="156"/>
                    <a:pt x="75" y="158"/>
                  </a:cubicBezTo>
                  <a:cubicBezTo>
                    <a:pt x="74" y="156"/>
                    <a:pt x="73" y="153"/>
                    <a:pt x="72" y="151"/>
                  </a:cubicBezTo>
                  <a:cubicBezTo>
                    <a:pt x="75" y="150"/>
                    <a:pt x="78" y="147"/>
                    <a:pt x="78" y="143"/>
                  </a:cubicBezTo>
                  <a:cubicBezTo>
                    <a:pt x="78" y="140"/>
                    <a:pt x="75" y="137"/>
                    <a:pt x="72" y="136"/>
                  </a:cubicBezTo>
                  <a:cubicBezTo>
                    <a:pt x="73" y="133"/>
                    <a:pt x="74" y="131"/>
                    <a:pt x="75" y="129"/>
                  </a:cubicBezTo>
                  <a:cubicBezTo>
                    <a:pt x="78" y="130"/>
                    <a:pt x="82" y="129"/>
                    <a:pt x="84" y="127"/>
                  </a:cubicBezTo>
                  <a:cubicBezTo>
                    <a:pt x="87" y="124"/>
                    <a:pt x="87" y="121"/>
                    <a:pt x="86" y="118"/>
                  </a:cubicBezTo>
                  <a:cubicBezTo>
                    <a:pt x="88" y="117"/>
                    <a:pt x="90" y="116"/>
                    <a:pt x="93" y="115"/>
                  </a:cubicBezTo>
                  <a:cubicBezTo>
                    <a:pt x="94" y="118"/>
                    <a:pt x="97" y="120"/>
                    <a:pt x="100" y="120"/>
                  </a:cubicBezTo>
                  <a:cubicBezTo>
                    <a:pt x="104" y="120"/>
                    <a:pt x="107" y="118"/>
                    <a:pt x="108" y="115"/>
                  </a:cubicBezTo>
                  <a:cubicBezTo>
                    <a:pt x="110" y="116"/>
                    <a:pt x="113" y="117"/>
                    <a:pt x="115" y="118"/>
                  </a:cubicBezTo>
                  <a:cubicBezTo>
                    <a:pt x="114" y="121"/>
                    <a:pt x="114" y="124"/>
                    <a:pt x="117" y="127"/>
                  </a:cubicBezTo>
                  <a:cubicBezTo>
                    <a:pt x="119" y="129"/>
                    <a:pt x="123" y="130"/>
                    <a:pt x="126" y="129"/>
                  </a:cubicBezTo>
                  <a:cubicBezTo>
                    <a:pt x="127" y="131"/>
                    <a:pt x="128" y="133"/>
                    <a:pt x="129" y="136"/>
                  </a:cubicBezTo>
                  <a:cubicBezTo>
                    <a:pt x="126" y="137"/>
                    <a:pt x="123" y="140"/>
                    <a:pt x="123" y="143"/>
                  </a:cubicBezTo>
                  <a:close/>
                  <a:moveTo>
                    <a:pt x="112" y="143"/>
                  </a:moveTo>
                  <a:cubicBezTo>
                    <a:pt x="112" y="137"/>
                    <a:pt x="107" y="132"/>
                    <a:pt x="100" y="132"/>
                  </a:cubicBezTo>
                  <a:cubicBezTo>
                    <a:pt x="94" y="132"/>
                    <a:pt x="89" y="137"/>
                    <a:pt x="89" y="143"/>
                  </a:cubicBezTo>
                  <a:cubicBezTo>
                    <a:pt x="89" y="149"/>
                    <a:pt x="94" y="155"/>
                    <a:pt x="100" y="155"/>
                  </a:cubicBezTo>
                  <a:cubicBezTo>
                    <a:pt x="107" y="155"/>
                    <a:pt x="112" y="149"/>
                    <a:pt x="112" y="143"/>
                  </a:cubicBez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3B0FC139-9016-974F-94C5-EF25340E06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01411" y="898706"/>
              <a:ext cx="341545" cy="347472"/>
            </a:xfrm>
            <a:custGeom>
              <a:avLst/>
              <a:gdLst>
                <a:gd name="T0" fmla="*/ 159 w 195"/>
                <a:gd name="T1" fmla="*/ 100 h 198"/>
                <a:gd name="T2" fmla="*/ 149 w 195"/>
                <a:gd name="T3" fmla="*/ 83 h 198"/>
                <a:gd name="T4" fmla="*/ 148 w 195"/>
                <a:gd name="T5" fmla="*/ 64 h 198"/>
                <a:gd name="T6" fmla="*/ 136 w 195"/>
                <a:gd name="T7" fmla="*/ 61 h 198"/>
                <a:gd name="T8" fmla="*/ 133 w 195"/>
                <a:gd name="T9" fmla="*/ 49 h 198"/>
                <a:gd name="T10" fmla="*/ 114 w 195"/>
                <a:gd name="T11" fmla="*/ 48 h 198"/>
                <a:gd name="T12" fmla="*/ 97 w 195"/>
                <a:gd name="T13" fmla="*/ 38 h 198"/>
                <a:gd name="T14" fmla="*/ 81 w 195"/>
                <a:gd name="T15" fmla="*/ 48 h 198"/>
                <a:gd name="T16" fmla="*/ 61 w 195"/>
                <a:gd name="T17" fmla="*/ 51 h 198"/>
                <a:gd name="T18" fmla="*/ 50 w 195"/>
                <a:gd name="T19" fmla="*/ 62 h 198"/>
                <a:gd name="T20" fmla="*/ 47 w 195"/>
                <a:gd name="T21" fmla="*/ 82 h 198"/>
                <a:gd name="T22" fmla="*/ 37 w 195"/>
                <a:gd name="T23" fmla="*/ 97 h 198"/>
                <a:gd name="T24" fmla="*/ 47 w 195"/>
                <a:gd name="T25" fmla="*/ 115 h 198"/>
                <a:gd name="T26" fmla="*/ 48 w 195"/>
                <a:gd name="T27" fmla="*/ 133 h 198"/>
                <a:gd name="T28" fmla="*/ 60 w 195"/>
                <a:gd name="T29" fmla="*/ 137 h 198"/>
                <a:gd name="T30" fmla="*/ 63 w 195"/>
                <a:gd name="T31" fmla="*/ 149 h 198"/>
                <a:gd name="T32" fmla="*/ 82 w 195"/>
                <a:gd name="T33" fmla="*/ 150 h 198"/>
                <a:gd name="T34" fmla="*/ 99 w 195"/>
                <a:gd name="T35" fmla="*/ 160 h 198"/>
                <a:gd name="T36" fmla="*/ 115 w 195"/>
                <a:gd name="T37" fmla="*/ 150 h 198"/>
                <a:gd name="T38" fmla="*/ 135 w 195"/>
                <a:gd name="T39" fmla="*/ 147 h 198"/>
                <a:gd name="T40" fmla="*/ 146 w 195"/>
                <a:gd name="T41" fmla="*/ 136 h 198"/>
                <a:gd name="T42" fmla="*/ 149 w 195"/>
                <a:gd name="T43" fmla="*/ 116 h 198"/>
                <a:gd name="T44" fmla="*/ 116 w 195"/>
                <a:gd name="T45" fmla="*/ 68 h 198"/>
                <a:gd name="T46" fmla="*/ 94 w 195"/>
                <a:gd name="T47" fmla="*/ 82 h 198"/>
                <a:gd name="T48" fmla="*/ 116 w 195"/>
                <a:gd name="T49" fmla="*/ 68 h 198"/>
                <a:gd name="T50" fmla="*/ 93 w 195"/>
                <a:gd name="T51" fmla="*/ 103 h 198"/>
                <a:gd name="T52" fmla="*/ 102 w 195"/>
                <a:gd name="T53" fmla="*/ 94 h 198"/>
                <a:gd name="T54" fmla="*/ 67 w 195"/>
                <a:gd name="T55" fmla="*/ 117 h 198"/>
                <a:gd name="T56" fmla="*/ 81 w 195"/>
                <a:gd name="T57" fmla="*/ 95 h 198"/>
                <a:gd name="T58" fmla="*/ 67 w 195"/>
                <a:gd name="T59" fmla="*/ 117 h 198"/>
                <a:gd name="T60" fmla="*/ 94 w 195"/>
                <a:gd name="T61" fmla="*/ 115 h 198"/>
                <a:gd name="T62" fmla="*/ 116 w 195"/>
                <a:gd name="T63" fmla="*/ 130 h 198"/>
                <a:gd name="T64" fmla="*/ 129 w 195"/>
                <a:gd name="T65" fmla="*/ 117 h 198"/>
                <a:gd name="T66" fmla="*/ 115 w 195"/>
                <a:gd name="T67" fmla="*/ 95 h 198"/>
                <a:gd name="T68" fmla="*/ 129 w 195"/>
                <a:gd name="T69" fmla="*/ 117 h 198"/>
                <a:gd name="T70" fmla="*/ 0 w 195"/>
                <a:gd name="T71" fmla="*/ 46 h 198"/>
                <a:gd name="T72" fmla="*/ 98 w 195"/>
                <a:gd name="T73" fmla="*/ 0 h 198"/>
                <a:gd name="T74" fmla="*/ 183 w 195"/>
                <a:gd name="T75" fmla="*/ 83 h 198"/>
                <a:gd name="T76" fmla="*/ 23 w 195"/>
                <a:gd name="T77" fmla="*/ 54 h 198"/>
                <a:gd name="T78" fmla="*/ 7 w 195"/>
                <a:gd name="T79" fmla="*/ 81 h 198"/>
                <a:gd name="T80" fmla="*/ 184 w 195"/>
                <a:gd name="T81" fmla="*/ 148 h 198"/>
                <a:gd name="T82" fmla="*/ 1 w 195"/>
                <a:gd name="T83" fmla="*/ 117 h 198"/>
                <a:gd name="T84" fmla="*/ 98 w 195"/>
                <a:gd name="T85" fmla="*/ 186 h 198"/>
                <a:gd name="T86" fmla="*/ 162 w 195"/>
                <a:gd name="T87" fmla="*/ 139 h 198"/>
                <a:gd name="T88" fmla="*/ 195 w 195"/>
                <a:gd name="T89" fmla="*/ 15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198">
                  <a:moveTo>
                    <a:pt x="156" y="116"/>
                  </a:moveTo>
                  <a:cubicBezTo>
                    <a:pt x="158" y="111"/>
                    <a:pt x="159" y="106"/>
                    <a:pt x="159" y="100"/>
                  </a:cubicBezTo>
                  <a:cubicBezTo>
                    <a:pt x="156" y="100"/>
                    <a:pt x="154" y="100"/>
                    <a:pt x="152" y="98"/>
                  </a:cubicBezTo>
                  <a:cubicBezTo>
                    <a:pt x="152" y="93"/>
                    <a:pt x="151" y="88"/>
                    <a:pt x="149" y="83"/>
                  </a:cubicBezTo>
                  <a:cubicBezTo>
                    <a:pt x="151" y="81"/>
                    <a:pt x="153" y="79"/>
                    <a:pt x="155" y="79"/>
                  </a:cubicBezTo>
                  <a:cubicBezTo>
                    <a:pt x="154" y="74"/>
                    <a:pt x="151" y="69"/>
                    <a:pt x="148" y="64"/>
                  </a:cubicBezTo>
                  <a:cubicBezTo>
                    <a:pt x="146" y="66"/>
                    <a:pt x="143" y="67"/>
                    <a:pt x="141" y="67"/>
                  </a:cubicBezTo>
                  <a:cubicBezTo>
                    <a:pt x="139" y="65"/>
                    <a:pt x="138" y="63"/>
                    <a:pt x="136" y="61"/>
                  </a:cubicBezTo>
                  <a:cubicBezTo>
                    <a:pt x="134" y="59"/>
                    <a:pt x="132" y="57"/>
                    <a:pt x="130" y="56"/>
                  </a:cubicBezTo>
                  <a:cubicBezTo>
                    <a:pt x="130" y="53"/>
                    <a:pt x="131" y="51"/>
                    <a:pt x="133" y="49"/>
                  </a:cubicBezTo>
                  <a:cubicBezTo>
                    <a:pt x="128" y="46"/>
                    <a:pt x="123" y="43"/>
                    <a:pt x="118" y="41"/>
                  </a:cubicBezTo>
                  <a:cubicBezTo>
                    <a:pt x="117" y="44"/>
                    <a:pt x="116" y="46"/>
                    <a:pt x="114" y="48"/>
                  </a:cubicBezTo>
                  <a:cubicBezTo>
                    <a:pt x="109" y="46"/>
                    <a:pt x="104" y="45"/>
                    <a:pt x="99" y="45"/>
                  </a:cubicBezTo>
                  <a:cubicBezTo>
                    <a:pt x="97" y="43"/>
                    <a:pt x="96" y="41"/>
                    <a:pt x="97" y="38"/>
                  </a:cubicBezTo>
                  <a:cubicBezTo>
                    <a:pt x="91" y="38"/>
                    <a:pt x="86" y="39"/>
                    <a:pt x="80" y="41"/>
                  </a:cubicBezTo>
                  <a:cubicBezTo>
                    <a:pt x="81" y="43"/>
                    <a:pt x="81" y="46"/>
                    <a:pt x="81" y="48"/>
                  </a:cubicBezTo>
                  <a:cubicBezTo>
                    <a:pt x="76" y="50"/>
                    <a:pt x="71" y="52"/>
                    <a:pt x="67" y="55"/>
                  </a:cubicBezTo>
                  <a:cubicBezTo>
                    <a:pt x="65" y="54"/>
                    <a:pt x="63" y="53"/>
                    <a:pt x="61" y="51"/>
                  </a:cubicBezTo>
                  <a:cubicBezTo>
                    <a:pt x="59" y="52"/>
                    <a:pt x="57" y="54"/>
                    <a:pt x="55" y="56"/>
                  </a:cubicBezTo>
                  <a:cubicBezTo>
                    <a:pt x="53" y="58"/>
                    <a:pt x="51" y="60"/>
                    <a:pt x="50" y="62"/>
                  </a:cubicBezTo>
                  <a:cubicBezTo>
                    <a:pt x="52" y="63"/>
                    <a:pt x="53" y="66"/>
                    <a:pt x="54" y="68"/>
                  </a:cubicBezTo>
                  <a:cubicBezTo>
                    <a:pt x="51" y="72"/>
                    <a:pt x="49" y="77"/>
                    <a:pt x="47" y="82"/>
                  </a:cubicBezTo>
                  <a:cubicBezTo>
                    <a:pt x="45" y="82"/>
                    <a:pt x="42" y="82"/>
                    <a:pt x="40" y="81"/>
                  </a:cubicBezTo>
                  <a:cubicBezTo>
                    <a:pt x="38" y="87"/>
                    <a:pt x="37" y="92"/>
                    <a:pt x="37" y="97"/>
                  </a:cubicBezTo>
                  <a:cubicBezTo>
                    <a:pt x="40" y="97"/>
                    <a:pt x="42" y="98"/>
                    <a:pt x="44" y="100"/>
                  </a:cubicBezTo>
                  <a:cubicBezTo>
                    <a:pt x="44" y="105"/>
                    <a:pt x="45" y="110"/>
                    <a:pt x="47" y="115"/>
                  </a:cubicBezTo>
                  <a:cubicBezTo>
                    <a:pt x="45" y="117"/>
                    <a:pt x="43" y="118"/>
                    <a:pt x="41" y="119"/>
                  </a:cubicBezTo>
                  <a:cubicBezTo>
                    <a:pt x="42" y="124"/>
                    <a:pt x="45" y="129"/>
                    <a:pt x="48" y="133"/>
                  </a:cubicBezTo>
                  <a:cubicBezTo>
                    <a:pt x="50" y="132"/>
                    <a:pt x="53" y="131"/>
                    <a:pt x="55" y="131"/>
                  </a:cubicBezTo>
                  <a:cubicBezTo>
                    <a:pt x="57" y="133"/>
                    <a:pt x="58" y="135"/>
                    <a:pt x="60" y="137"/>
                  </a:cubicBezTo>
                  <a:cubicBezTo>
                    <a:pt x="62" y="139"/>
                    <a:pt x="64" y="140"/>
                    <a:pt x="66" y="142"/>
                  </a:cubicBezTo>
                  <a:cubicBezTo>
                    <a:pt x="66" y="144"/>
                    <a:pt x="65" y="147"/>
                    <a:pt x="63" y="149"/>
                  </a:cubicBezTo>
                  <a:cubicBezTo>
                    <a:pt x="68" y="152"/>
                    <a:pt x="73" y="154"/>
                    <a:pt x="78" y="156"/>
                  </a:cubicBezTo>
                  <a:cubicBezTo>
                    <a:pt x="79" y="154"/>
                    <a:pt x="80" y="152"/>
                    <a:pt x="82" y="150"/>
                  </a:cubicBezTo>
                  <a:cubicBezTo>
                    <a:pt x="87" y="152"/>
                    <a:pt x="92" y="152"/>
                    <a:pt x="97" y="152"/>
                  </a:cubicBezTo>
                  <a:cubicBezTo>
                    <a:pt x="99" y="154"/>
                    <a:pt x="100" y="157"/>
                    <a:pt x="99" y="160"/>
                  </a:cubicBezTo>
                  <a:cubicBezTo>
                    <a:pt x="105" y="159"/>
                    <a:pt x="110" y="159"/>
                    <a:pt x="115" y="157"/>
                  </a:cubicBezTo>
                  <a:cubicBezTo>
                    <a:pt x="114" y="155"/>
                    <a:pt x="114" y="152"/>
                    <a:pt x="115" y="150"/>
                  </a:cubicBezTo>
                  <a:cubicBezTo>
                    <a:pt x="120" y="148"/>
                    <a:pt x="125" y="146"/>
                    <a:pt x="129" y="143"/>
                  </a:cubicBezTo>
                  <a:cubicBezTo>
                    <a:pt x="131" y="143"/>
                    <a:pt x="133" y="145"/>
                    <a:pt x="135" y="147"/>
                  </a:cubicBezTo>
                  <a:cubicBezTo>
                    <a:pt x="137" y="146"/>
                    <a:pt x="139" y="144"/>
                    <a:pt x="141" y="142"/>
                  </a:cubicBezTo>
                  <a:cubicBezTo>
                    <a:pt x="143" y="140"/>
                    <a:pt x="145" y="138"/>
                    <a:pt x="146" y="136"/>
                  </a:cubicBezTo>
                  <a:cubicBezTo>
                    <a:pt x="144" y="134"/>
                    <a:pt x="143" y="132"/>
                    <a:pt x="142" y="130"/>
                  </a:cubicBezTo>
                  <a:cubicBezTo>
                    <a:pt x="145" y="125"/>
                    <a:pt x="147" y="121"/>
                    <a:pt x="149" y="116"/>
                  </a:cubicBezTo>
                  <a:cubicBezTo>
                    <a:pt x="151" y="115"/>
                    <a:pt x="154" y="115"/>
                    <a:pt x="156" y="116"/>
                  </a:cubicBezTo>
                  <a:close/>
                  <a:moveTo>
                    <a:pt x="116" y="68"/>
                  </a:moveTo>
                  <a:cubicBezTo>
                    <a:pt x="102" y="82"/>
                    <a:pt x="102" y="82"/>
                    <a:pt x="102" y="82"/>
                  </a:cubicBezTo>
                  <a:cubicBezTo>
                    <a:pt x="99" y="82"/>
                    <a:pt x="97" y="82"/>
                    <a:pt x="94" y="82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91" y="62"/>
                    <a:pt x="105" y="62"/>
                    <a:pt x="116" y="68"/>
                  </a:cubicBezTo>
                  <a:close/>
                  <a:moveTo>
                    <a:pt x="102" y="103"/>
                  </a:moveTo>
                  <a:cubicBezTo>
                    <a:pt x="100" y="106"/>
                    <a:pt x="96" y="106"/>
                    <a:pt x="93" y="103"/>
                  </a:cubicBezTo>
                  <a:cubicBezTo>
                    <a:pt x="91" y="101"/>
                    <a:pt x="91" y="97"/>
                    <a:pt x="93" y="94"/>
                  </a:cubicBezTo>
                  <a:cubicBezTo>
                    <a:pt x="96" y="92"/>
                    <a:pt x="100" y="92"/>
                    <a:pt x="102" y="94"/>
                  </a:cubicBezTo>
                  <a:cubicBezTo>
                    <a:pt x="105" y="97"/>
                    <a:pt x="105" y="101"/>
                    <a:pt x="102" y="103"/>
                  </a:cubicBezTo>
                  <a:close/>
                  <a:moveTo>
                    <a:pt x="67" y="117"/>
                  </a:moveTo>
                  <a:cubicBezTo>
                    <a:pt x="61" y="106"/>
                    <a:pt x="61" y="92"/>
                    <a:pt x="6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7"/>
                    <a:pt x="81" y="100"/>
                    <a:pt x="81" y="103"/>
                  </a:cubicBezTo>
                  <a:lnTo>
                    <a:pt x="67" y="117"/>
                  </a:lnTo>
                  <a:close/>
                  <a:moveTo>
                    <a:pt x="80" y="130"/>
                  </a:moveTo>
                  <a:cubicBezTo>
                    <a:pt x="94" y="115"/>
                    <a:pt x="94" y="115"/>
                    <a:pt x="94" y="115"/>
                  </a:cubicBezTo>
                  <a:cubicBezTo>
                    <a:pt x="97" y="116"/>
                    <a:pt x="99" y="116"/>
                    <a:pt x="102" y="115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05" y="136"/>
                    <a:pt x="91" y="136"/>
                    <a:pt x="80" y="130"/>
                  </a:cubicBezTo>
                  <a:close/>
                  <a:moveTo>
                    <a:pt x="129" y="117"/>
                  </a:moveTo>
                  <a:cubicBezTo>
                    <a:pt x="115" y="103"/>
                    <a:pt x="115" y="103"/>
                    <a:pt x="115" y="103"/>
                  </a:cubicBezTo>
                  <a:cubicBezTo>
                    <a:pt x="115" y="100"/>
                    <a:pt x="115" y="97"/>
                    <a:pt x="115" y="95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35" y="92"/>
                    <a:pt x="135" y="106"/>
                    <a:pt x="129" y="117"/>
                  </a:cubicBezTo>
                  <a:close/>
                  <a:moveTo>
                    <a:pt x="7" y="81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9" y="19"/>
                    <a:pt x="62" y="0"/>
                    <a:pt x="98" y="0"/>
                  </a:cubicBezTo>
                  <a:cubicBezTo>
                    <a:pt x="145" y="0"/>
                    <a:pt x="186" y="34"/>
                    <a:pt x="195" y="80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76" y="42"/>
                    <a:pt x="140" y="12"/>
                    <a:pt x="98" y="12"/>
                  </a:cubicBezTo>
                  <a:cubicBezTo>
                    <a:pt x="67" y="12"/>
                    <a:pt x="39" y="28"/>
                    <a:pt x="23" y="54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7" y="81"/>
                  </a:lnTo>
                  <a:close/>
                  <a:moveTo>
                    <a:pt x="195" y="152"/>
                  </a:moveTo>
                  <a:cubicBezTo>
                    <a:pt x="184" y="148"/>
                    <a:pt x="184" y="148"/>
                    <a:pt x="184" y="148"/>
                  </a:cubicBezTo>
                  <a:cubicBezTo>
                    <a:pt x="167" y="179"/>
                    <a:pt x="134" y="198"/>
                    <a:pt x="98" y="198"/>
                  </a:cubicBezTo>
                  <a:cubicBezTo>
                    <a:pt x="50" y="198"/>
                    <a:pt x="10" y="164"/>
                    <a:pt x="1" y="117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20" y="156"/>
                    <a:pt x="56" y="186"/>
                    <a:pt x="98" y="186"/>
                  </a:cubicBezTo>
                  <a:cubicBezTo>
                    <a:pt x="129" y="186"/>
                    <a:pt x="157" y="170"/>
                    <a:pt x="173" y="143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89" y="116"/>
                    <a:pt x="189" y="116"/>
                    <a:pt x="189" y="116"/>
                  </a:cubicBezTo>
                  <a:lnTo>
                    <a:pt x="195" y="152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xmlns="" id="{E9607D90-D996-A04C-8617-7F49F7080D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9362" y="898706"/>
              <a:ext cx="348677" cy="347472"/>
            </a:xfrm>
            <a:custGeom>
              <a:avLst/>
              <a:gdLst>
                <a:gd name="T0" fmla="*/ 442 w 579"/>
                <a:gd name="T1" fmla="*/ 399 h 577"/>
                <a:gd name="T2" fmla="*/ 579 w 579"/>
                <a:gd name="T3" fmla="*/ 537 h 577"/>
                <a:gd name="T4" fmla="*/ 536 w 579"/>
                <a:gd name="T5" fmla="*/ 577 h 577"/>
                <a:gd name="T6" fmla="*/ 399 w 579"/>
                <a:gd name="T7" fmla="*/ 440 h 577"/>
                <a:gd name="T8" fmla="*/ 347 w 579"/>
                <a:gd name="T9" fmla="*/ 494 h 577"/>
                <a:gd name="T10" fmla="*/ 347 w 579"/>
                <a:gd name="T11" fmla="*/ 345 h 577"/>
                <a:gd name="T12" fmla="*/ 494 w 579"/>
                <a:gd name="T13" fmla="*/ 345 h 577"/>
                <a:gd name="T14" fmla="*/ 442 w 579"/>
                <a:gd name="T15" fmla="*/ 399 h 577"/>
                <a:gd name="T16" fmla="*/ 40 w 579"/>
                <a:gd name="T17" fmla="*/ 0 h 577"/>
                <a:gd name="T18" fmla="*/ 0 w 579"/>
                <a:gd name="T19" fmla="*/ 40 h 577"/>
                <a:gd name="T20" fmla="*/ 137 w 579"/>
                <a:gd name="T21" fmla="*/ 177 h 577"/>
                <a:gd name="T22" fmla="*/ 82 w 579"/>
                <a:gd name="T23" fmla="*/ 232 h 577"/>
                <a:gd name="T24" fmla="*/ 231 w 579"/>
                <a:gd name="T25" fmla="*/ 232 h 577"/>
                <a:gd name="T26" fmla="*/ 231 w 579"/>
                <a:gd name="T27" fmla="*/ 82 h 577"/>
                <a:gd name="T28" fmla="*/ 177 w 579"/>
                <a:gd name="T29" fmla="*/ 137 h 577"/>
                <a:gd name="T30" fmla="*/ 40 w 579"/>
                <a:gd name="T31" fmla="*/ 0 h 577"/>
                <a:gd name="T32" fmla="*/ 231 w 579"/>
                <a:gd name="T33" fmla="*/ 345 h 577"/>
                <a:gd name="T34" fmla="*/ 82 w 579"/>
                <a:gd name="T35" fmla="*/ 345 h 577"/>
                <a:gd name="T36" fmla="*/ 137 w 579"/>
                <a:gd name="T37" fmla="*/ 399 h 577"/>
                <a:gd name="T38" fmla="*/ 0 w 579"/>
                <a:gd name="T39" fmla="*/ 537 h 577"/>
                <a:gd name="T40" fmla="*/ 40 w 579"/>
                <a:gd name="T41" fmla="*/ 577 h 577"/>
                <a:gd name="T42" fmla="*/ 177 w 579"/>
                <a:gd name="T43" fmla="*/ 440 h 577"/>
                <a:gd name="T44" fmla="*/ 231 w 579"/>
                <a:gd name="T45" fmla="*/ 494 h 577"/>
                <a:gd name="T46" fmla="*/ 231 w 579"/>
                <a:gd name="T47" fmla="*/ 345 h 577"/>
                <a:gd name="T48" fmla="*/ 347 w 579"/>
                <a:gd name="T49" fmla="*/ 232 h 577"/>
                <a:gd name="T50" fmla="*/ 494 w 579"/>
                <a:gd name="T51" fmla="*/ 232 h 577"/>
                <a:gd name="T52" fmla="*/ 442 w 579"/>
                <a:gd name="T53" fmla="*/ 177 h 577"/>
                <a:gd name="T54" fmla="*/ 579 w 579"/>
                <a:gd name="T55" fmla="*/ 40 h 577"/>
                <a:gd name="T56" fmla="*/ 536 w 579"/>
                <a:gd name="T57" fmla="*/ 0 h 577"/>
                <a:gd name="T58" fmla="*/ 399 w 579"/>
                <a:gd name="T59" fmla="*/ 137 h 577"/>
                <a:gd name="T60" fmla="*/ 347 w 579"/>
                <a:gd name="T61" fmla="*/ 82 h 577"/>
                <a:gd name="T62" fmla="*/ 347 w 579"/>
                <a:gd name="T63" fmla="*/ 23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9" h="577">
                  <a:moveTo>
                    <a:pt x="442" y="399"/>
                  </a:moveTo>
                  <a:lnTo>
                    <a:pt x="579" y="537"/>
                  </a:lnTo>
                  <a:lnTo>
                    <a:pt x="536" y="577"/>
                  </a:lnTo>
                  <a:lnTo>
                    <a:pt x="399" y="440"/>
                  </a:lnTo>
                  <a:lnTo>
                    <a:pt x="347" y="494"/>
                  </a:lnTo>
                  <a:lnTo>
                    <a:pt x="347" y="345"/>
                  </a:lnTo>
                  <a:lnTo>
                    <a:pt x="494" y="345"/>
                  </a:lnTo>
                  <a:lnTo>
                    <a:pt x="442" y="399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137" y="177"/>
                  </a:lnTo>
                  <a:lnTo>
                    <a:pt x="82" y="232"/>
                  </a:lnTo>
                  <a:lnTo>
                    <a:pt x="231" y="232"/>
                  </a:lnTo>
                  <a:lnTo>
                    <a:pt x="231" y="82"/>
                  </a:lnTo>
                  <a:lnTo>
                    <a:pt x="177" y="137"/>
                  </a:lnTo>
                  <a:lnTo>
                    <a:pt x="40" y="0"/>
                  </a:lnTo>
                  <a:close/>
                  <a:moveTo>
                    <a:pt x="231" y="345"/>
                  </a:moveTo>
                  <a:lnTo>
                    <a:pt x="82" y="345"/>
                  </a:lnTo>
                  <a:lnTo>
                    <a:pt x="137" y="399"/>
                  </a:lnTo>
                  <a:lnTo>
                    <a:pt x="0" y="537"/>
                  </a:lnTo>
                  <a:lnTo>
                    <a:pt x="40" y="577"/>
                  </a:lnTo>
                  <a:lnTo>
                    <a:pt x="177" y="440"/>
                  </a:lnTo>
                  <a:lnTo>
                    <a:pt x="231" y="494"/>
                  </a:lnTo>
                  <a:lnTo>
                    <a:pt x="231" y="345"/>
                  </a:lnTo>
                  <a:close/>
                  <a:moveTo>
                    <a:pt x="347" y="232"/>
                  </a:moveTo>
                  <a:lnTo>
                    <a:pt x="494" y="232"/>
                  </a:lnTo>
                  <a:lnTo>
                    <a:pt x="442" y="177"/>
                  </a:lnTo>
                  <a:lnTo>
                    <a:pt x="579" y="40"/>
                  </a:lnTo>
                  <a:lnTo>
                    <a:pt x="536" y="0"/>
                  </a:lnTo>
                  <a:lnTo>
                    <a:pt x="399" y="137"/>
                  </a:lnTo>
                  <a:lnTo>
                    <a:pt x="347" y="82"/>
                  </a:lnTo>
                  <a:lnTo>
                    <a:pt x="347" y="232"/>
                  </a:lnTo>
                  <a:close/>
                </a:path>
              </a:pathLst>
            </a:custGeom>
            <a:solidFill>
              <a:srgbClr val="00548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9F1570B6-FEC1-DA44-B37D-4C44D6AB1F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5236507">
              <a:off x="10804087" y="898706"/>
              <a:ext cx="346662" cy="347472"/>
            </a:xfrm>
            <a:custGeom>
              <a:avLst/>
              <a:gdLst>
                <a:gd name="T0" fmla="*/ 103 w 181"/>
                <a:gd name="T1" fmla="*/ 23 h 181"/>
                <a:gd name="T2" fmla="*/ 23 w 181"/>
                <a:gd name="T3" fmla="*/ 23 h 181"/>
                <a:gd name="T4" fmla="*/ 23 w 181"/>
                <a:gd name="T5" fmla="*/ 103 h 181"/>
                <a:gd name="T6" fmla="*/ 95 w 181"/>
                <a:gd name="T7" fmla="*/ 110 h 181"/>
                <a:gd name="T8" fmla="*/ 97 w 181"/>
                <a:gd name="T9" fmla="*/ 113 h 181"/>
                <a:gd name="T10" fmla="*/ 97 w 181"/>
                <a:gd name="T11" fmla="*/ 114 h 181"/>
                <a:gd name="T12" fmla="*/ 97 w 181"/>
                <a:gd name="T13" fmla="*/ 122 h 181"/>
                <a:gd name="T14" fmla="*/ 153 w 181"/>
                <a:gd name="T15" fmla="*/ 178 h 181"/>
                <a:gd name="T16" fmla="*/ 161 w 181"/>
                <a:gd name="T17" fmla="*/ 178 h 181"/>
                <a:gd name="T18" fmla="*/ 162 w 181"/>
                <a:gd name="T19" fmla="*/ 178 h 181"/>
                <a:gd name="T20" fmla="*/ 162 w 181"/>
                <a:gd name="T21" fmla="*/ 178 h 181"/>
                <a:gd name="T22" fmla="*/ 168 w 181"/>
                <a:gd name="T23" fmla="*/ 178 h 181"/>
                <a:gd name="T24" fmla="*/ 178 w 181"/>
                <a:gd name="T25" fmla="*/ 168 h 181"/>
                <a:gd name="T26" fmla="*/ 178 w 181"/>
                <a:gd name="T27" fmla="*/ 163 h 181"/>
                <a:gd name="T28" fmla="*/ 178 w 181"/>
                <a:gd name="T29" fmla="*/ 162 h 181"/>
                <a:gd name="T30" fmla="*/ 178 w 181"/>
                <a:gd name="T31" fmla="*/ 161 h 181"/>
                <a:gd name="T32" fmla="*/ 178 w 181"/>
                <a:gd name="T33" fmla="*/ 153 h 181"/>
                <a:gd name="T34" fmla="*/ 122 w 181"/>
                <a:gd name="T35" fmla="*/ 97 h 181"/>
                <a:gd name="T36" fmla="*/ 113 w 181"/>
                <a:gd name="T37" fmla="*/ 97 h 181"/>
                <a:gd name="T38" fmla="*/ 113 w 181"/>
                <a:gd name="T39" fmla="*/ 97 h 181"/>
                <a:gd name="T40" fmla="*/ 110 w 181"/>
                <a:gd name="T41" fmla="*/ 95 h 181"/>
                <a:gd name="T42" fmla="*/ 103 w 181"/>
                <a:gd name="T43" fmla="*/ 23 h 181"/>
                <a:gd name="T44" fmla="*/ 35 w 181"/>
                <a:gd name="T45" fmla="*/ 35 h 181"/>
                <a:gd name="T46" fmla="*/ 91 w 181"/>
                <a:gd name="T47" fmla="*/ 35 h 181"/>
                <a:gd name="T48" fmla="*/ 91 w 181"/>
                <a:gd name="T49" fmla="*/ 91 h 181"/>
                <a:gd name="T50" fmla="*/ 35 w 181"/>
                <a:gd name="T51" fmla="*/ 92 h 181"/>
                <a:gd name="T52" fmla="*/ 35 w 181"/>
                <a:gd name="T53" fmla="*/ 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1" h="181">
                  <a:moveTo>
                    <a:pt x="103" y="23"/>
                  </a:moveTo>
                  <a:cubicBezTo>
                    <a:pt x="81" y="0"/>
                    <a:pt x="45" y="0"/>
                    <a:pt x="23" y="23"/>
                  </a:cubicBezTo>
                  <a:cubicBezTo>
                    <a:pt x="0" y="45"/>
                    <a:pt x="0" y="81"/>
                    <a:pt x="23" y="103"/>
                  </a:cubicBezTo>
                  <a:cubicBezTo>
                    <a:pt x="42" y="123"/>
                    <a:pt x="72" y="125"/>
                    <a:pt x="95" y="110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94" y="116"/>
                    <a:pt x="94" y="120"/>
                    <a:pt x="97" y="122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5" y="181"/>
                    <a:pt x="159" y="181"/>
                    <a:pt x="161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4" y="180"/>
                    <a:pt x="166" y="180"/>
                    <a:pt x="168" y="17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0" y="166"/>
                    <a:pt x="180" y="164"/>
                    <a:pt x="178" y="163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81" y="159"/>
                    <a:pt x="181" y="155"/>
                    <a:pt x="178" y="153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0" y="94"/>
                    <a:pt x="116" y="94"/>
                    <a:pt x="113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0" y="95"/>
                    <a:pt x="110" y="95"/>
                    <a:pt x="110" y="95"/>
                  </a:cubicBezTo>
                  <a:cubicBezTo>
                    <a:pt x="125" y="73"/>
                    <a:pt x="123" y="42"/>
                    <a:pt x="103" y="23"/>
                  </a:cubicBezTo>
                  <a:moveTo>
                    <a:pt x="35" y="35"/>
                  </a:moveTo>
                  <a:cubicBezTo>
                    <a:pt x="50" y="19"/>
                    <a:pt x="76" y="19"/>
                    <a:pt x="91" y="35"/>
                  </a:cubicBezTo>
                  <a:cubicBezTo>
                    <a:pt x="107" y="50"/>
                    <a:pt x="107" y="76"/>
                    <a:pt x="91" y="91"/>
                  </a:cubicBezTo>
                  <a:cubicBezTo>
                    <a:pt x="76" y="107"/>
                    <a:pt x="50" y="107"/>
                    <a:pt x="35" y="92"/>
                  </a:cubicBezTo>
                  <a:cubicBezTo>
                    <a:pt x="19" y="76"/>
                    <a:pt x="19" y="50"/>
                    <a:pt x="35" y="35"/>
                  </a:cubicBezTo>
                </a:path>
              </a:pathLst>
            </a:custGeom>
            <a:solidFill>
              <a:srgbClr val="0054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D14E6C7-CEA2-6A4D-A1AF-D6B1552CFE3D}"/>
              </a:ext>
            </a:extLst>
          </p:cNvPr>
          <p:cNvGrpSpPr/>
          <p:nvPr/>
        </p:nvGrpSpPr>
        <p:grpSpPr>
          <a:xfrm>
            <a:off x="1029211" y="3524182"/>
            <a:ext cx="4381854" cy="228600"/>
            <a:chOff x="1029211" y="3301707"/>
            <a:chExt cx="4381854" cy="2286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2F85A158-054A-1D40-95C2-0426493E16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9211" y="3301707"/>
              <a:ext cx="239533" cy="228600"/>
            </a:xfrm>
            <a:custGeom>
              <a:avLst/>
              <a:gdLst>
                <a:gd name="T0" fmla="*/ 102 w 102"/>
                <a:gd name="T1" fmla="*/ 86 h 97"/>
                <a:gd name="T2" fmla="*/ 102 w 102"/>
                <a:gd name="T3" fmla="*/ 97 h 97"/>
                <a:gd name="T4" fmla="*/ 51 w 102"/>
                <a:gd name="T5" fmla="*/ 97 h 97"/>
                <a:gd name="T6" fmla="*/ 0 w 102"/>
                <a:gd name="T7" fmla="*/ 97 h 97"/>
                <a:gd name="T8" fmla="*/ 0 w 102"/>
                <a:gd name="T9" fmla="*/ 86 h 97"/>
                <a:gd name="T10" fmla="*/ 22 w 102"/>
                <a:gd name="T11" fmla="*/ 73 h 97"/>
                <a:gd name="T12" fmla="*/ 40 w 102"/>
                <a:gd name="T13" fmla="*/ 55 h 97"/>
                <a:gd name="T14" fmla="*/ 34 w 102"/>
                <a:gd name="T15" fmla="*/ 42 h 97"/>
                <a:gd name="T16" fmla="*/ 29 w 102"/>
                <a:gd name="T17" fmla="*/ 33 h 97"/>
                <a:gd name="T18" fmla="*/ 31 w 102"/>
                <a:gd name="T19" fmla="*/ 28 h 97"/>
                <a:gd name="T20" fmla="*/ 30 w 102"/>
                <a:gd name="T21" fmla="*/ 19 h 97"/>
                <a:gd name="T22" fmla="*/ 51 w 102"/>
                <a:gd name="T23" fmla="*/ 0 h 97"/>
                <a:gd name="T24" fmla="*/ 73 w 102"/>
                <a:gd name="T25" fmla="*/ 19 h 97"/>
                <a:gd name="T26" fmla="*/ 71 w 102"/>
                <a:gd name="T27" fmla="*/ 28 h 97"/>
                <a:gd name="T28" fmla="*/ 73 w 102"/>
                <a:gd name="T29" fmla="*/ 33 h 97"/>
                <a:gd name="T30" fmla="*/ 68 w 102"/>
                <a:gd name="T31" fmla="*/ 42 h 97"/>
                <a:gd name="T32" fmla="*/ 62 w 102"/>
                <a:gd name="T33" fmla="*/ 55 h 97"/>
                <a:gd name="T34" fmla="*/ 80 w 102"/>
                <a:gd name="T35" fmla="*/ 73 h 97"/>
                <a:gd name="T36" fmla="*/ 102 w 102"/>
                <a:gd name="T37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7">
                  <a:moveTo>
                    <a:pt x="102" y="86"/>
                  </a:moveTo>
                  <a:cubicBezTo>
                    <a:pt x="102" y="89"/>
                    <a:pt x="102" y="97"/>
                    <a:pt x="10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89"/>
                    <a:pt x="0" y="86"/>
                  </a:cubicBezTo>
                  <a:cubicBezTo>
                    <a:pt x="0" y="83"/>
                    <a:pt x="9" y="78"/>
                    <a:pt x="22" y="73"/>
                  </a:cubicBezTo>
                  <a:cubicBezTo>
                    <a:pt x="36" y="68"/>
                    <a:pt x="40" y="64"/>
                    <a:pt x="40" y="55"/>
                  </a:cubicBezTo>
                  <a:cubicBezTo>
                    <a:pt x="40" y="50"/>
                    <a:pt x="36" y="52"/>
                    <a:pt x="34" y="42"/>
                  </a:cubicBezTo>
                  <a:cubicBezTo>
                    <a:pt x="33" y="38"/>
                    <a:pt x="30" y="42"/>
                    <a:pt x="29" y="33"/>
                  </a:cubicBezTo>
                  <a:cubicBezTo>
                    <a:pt x="29" y="29"/>
                    <a:pt x="31" y="28"/>
                    <a:pt x="31" y="28"/>
                  </a:cubicBezTo>
                  <a:cubicBezTo>
                    <a:pt x="31" y="28"/>
                    <a:pt x="30" y="23"/>
                    <a:pt x="30" y="19"/>
                  </a:cubicBezTo>
                  <a:cubicBezTo>
                    <a:pt x="29" y="14"/>
                    <a:pt x="33" y="0"/>
                    <a:pt x="51" y="0"/>
                  </a:cubicBezTo>
                  <a:cubicBezTo>
                    <a:pt x="70" y="0"/>
                    <a:pt x="73" y="14"/>
                    <a:pt x="73" y="19"/>
                  </a:cubicBezTo>
                  <a:cubicBezTo>
                    <a:pt x="72" y="23"/>
                    <a:pt x="71" y="28"/>
                    <a:pt x="71" y="28"/>
                  </a:cubicBezTo>
                  <a:cubicBezTo>
                    <a:pt x="71" y="28"/>
                    <a:pt x="73" y="29"/>
                    <a:pt x="73" y="33"/>
                  </a:cubicBezTo>
                  <a:cubicBezTo>
                    <a:pt x="72" y="42"/>
                    <a:pt x="69" y="38"/>
                    <a:pt x="68" y="42"/>
                  </a:cubicBezTo>
                  <a:cubicBezTo>
                    <a:pt x="66" y="52"/>
                    <a:pt x="62" y="50"/>
                    <a:pt x="62" y="55"/>
                  </a:cubicBezTo>
                  <a:cubicBezTo>
                    <a:pt x="62" y="64"/>
                    <a:pt x="67" y="68"/>
                    <a:pt x="80" y="73"/>
                  </a:cubicBezTo>
                  <a:cubicBezTo>
                    <a:pt x="93" y="78"/>
                    <a:pt x="102" y="83"/>
                    <a:pt x="102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62686159-CD63-6546-AB74-57A0A029E7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9985" y="3301707"/>
              <a:ext cx="239533" cy="228600"/>
            </a:xfrm>
            <a:custGeom>
              <a:avLst/>
              <a:gdLst>
                <a:gd name="T0" fmla="*/ 102 w 102"/>
                <a:gd name="T1" fmla="*/ 86 h 97"/>
                <a:gd name="T2" fmla="*/ 102 w 102"/>
                <a:gd name="T3" fmla="*/ 97 h 97"/>
                <a:gd name="T4" fmla="*/ 51 w 102"/>
                <a:gd name="T5" fmla="*/ 97 h 97"/>
                <a:gd name="T6" fmla="*/ 0 w 102"/>
                <a:gd name="T7" fmla="*/ 97 h 97"/>
                <a:gd name="T8" fmla="*/ 0 w 102"/>
                <a:gd name="T9" fmla="*/ 86 h 97"/>
                <a:gd name="T10" fmla="*/ 22 w 102"/>
                <a:gd name="T11" fmla="*/ 73 h 97"/>
                <a:gd name="T12" fmla="*/ 40 w 102"/>
                <a:gd name="T13" fmla="*/ 55 h 97"/>
                <a:gd name="T14" fmla="*/ 34 w 102"/>
                <a:gd name="T15" fmla="*/ 42 h 97"/>
                <a:gd name="T16" fmla="*/ 29 w 102"/>
                <a:gd name="T17" fmla="*/ 33 h 97"/>
                <a:gd name="T18" fmla="*/ 31 w 102"/>
                <a:gd name="T19" fmla="*/ 28 h 97"/>
                <a:gd name="T20" fmla="*/ 30 w 102"/>
                <a:gd name="T21" fmla="*/ 19 h 97"/>
                <a:gd name="T22" fmla="*/ 51 w 102"/>
                <a:gd name="T23" fmla="*/ 0 h 97"/>
                <a:gd name="T24" fmla="*/ 73 w 102"/>
                <a:gd name="T25" fmla="*/ 19 h 97"/>
                <a:gd name="T26" fmla="*/ 71 w 102"/>
                <a:gd name="T27" fmla="*/ 28 h 97"/>
                <a:gd name="T28" fmla="*/ 73 w 102"/>
                <a:gd name="T29" fmla="*/ 33 h 97"/>
                <a:gd name="T30" fmla="*/ 68 w 102"/>
                <a:gd name="T31" fmla="*/ 42 h 97"/>
                <a:gd name="T32" fmla="*/ 62 w 102"/>
                <a:gd name="T33" fmla="*/ 55 h 97"/>
                <a:gd name="T34" fmla="*/ 80 w 102"/>
                <a:gd name="T35" fmla="*/ 73 h 97"/>
                <a:gd name="T36" fmla="*/ 102 w 102"/>
                <a:gd name="T37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7">
                  <a:moveTo>
                    <a:pt x="102" y="86"/>
                  </a:moveTo>
                  <a:cubicBezTo>
                    <a:pt x="102" y="89"/>
                    <a:pt x="102" y="97"/>
                    <a:pt x="10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89"/>
                    <a:pt x="0" y="86"/>
                  </a:cubicBezTo>
                  <a:cubicBezTo>
                    <a:pt x="0" y="83"/>
                    <a:pt x="9" y="78"/>
                    <a:pt x="22" y="73"/>
                  </a:cubicBezTo>
                  <a:cubicBezTo>
                    <a:pt x="36" y="68"/>
                    <a:pt x="40" y="64"/>
                    <a:pt x="40" y="55"/>
                  </a:cubicBezTo>
                  <a:cubicBezTo>
                    <a:pt x="40" y="50"/>
                    <a:pt x="36" y="52"/>
                    <a:pt x="34" y="42"/>
                  </a:cubicBezTo>
                  <a:cubicBezTo>
                    <a:pt x="33" y="38"/>
                    <a:pt x="30" y="42"/>
                    <a:pt x="29" y="33"/>
                  </a:cubicBezTo>
                  <a:cubicBezTo>
                    <a:pt x="29" y="29"/>
                    <a:pt x="31" y="28"/>
                    <a:pt x="31" y="28"/>
                  </a:cubicBezTo>
                  <a:cubicBezTo>
                    <a:pt x="31" y="28"/>
                    <a:pt x="30" y="23"/>
                    <a:pt x="30" y="19"/>
                  </a:cubicBezTo>
                  <a:cubicBezTo>
                    <a:pt x="29" y="14"/>
                    <a:pt x="33" y="0"/>
                    <a:pt x="51" y="0"/>
                  </a:cubicBezTo>
                  <a:cubicBezTo>
                    <a:pt x="70" y="0"/>
                    <a:pt x="73" y="14"/>
                    <a:pt x="73" y="19"/>
                  </a:cubicBezTo>
                  <a:cubicBezTo>
                    <a:pt x="72" y="23"/>
                    <a:pt x="71" y="28"/>
                    <a:pt x="71" y="28"/>
                  </a:cubicBezTo>
                  <a:cubicBezTo>
                    <a:pt x="71" y="28"/>
                    <a:pt x="73" y="29"/>
                    <a:pt x="73" y="33"/>
                  </a:cubicBezTo>
                  <a:cubicBezTo>
                    <a:pt x="72" y="42"/>
                    <a:pt x="69" y="38"/>
                    <a:pt x="68" y="42"/>
                  </a:cubicBezTo>
                  <a:cubicBezTo>
                    <a:pt x="66" y="52"/>
                    <a:pt x="62" y="50"/>
                    <a:pt x="62" y="55"/>
                  </a:cubicBezTo>
                  <a:cubicBezTo>
                    <a:pt x="62" y="64"/>
                    <a:pt x="67" y="68"/>
                    <a:pt x="80" y="73"/>
                  </a:cubicBezTo>
                  <a:cubicBezTo>
                    <a:pt x="93" y="78"/>
                    <a:pt x="102" y="83"/>
                    <a:pt x="102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58A1753C-3CCE-0E46-BFB0-5BFE780A3C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0759" y="3301707"/>
              <a:ext cx="239533" cy="228600"/>
            </a:xfrm>
            <a:custGeom>
              <a:avLst/>
              <a:gdLst>
                <a:gd name="T0" fmla="*/ 102 w 102"/>
                <a:gd name="T1" fmla="*/ 86 h 97"/>
                <a:gd name="T2" fmla="*/ 102 w 102"/>
                <a:gd name="T3" fmla="*/ 97 h 97"/>
                <a:gd name="T4" fmla="*/ 51 w 102"/>
                <a:gd name="T5" fmla="*/ 97 h 97"/>
                <a:gd name="T6" fmla="*/ 0 w 102"/>
                <a:gd name="T7" fmla="*/ 97 h 97"/>
                <a:gd name="T8" fmla="*/ 0 w 102"/>
                <a:gd name="T9" fmla="*/ 86 h 97"/>
                <a:gd name="T10" fmla="*/ 22 w 102"/>
                <a:gd name="T11" fmla="*/ 73 h 97"/>
                <a:gd name="T12" fmla="*/ 40 w 102"/>
                <a:gd name="T13" fmla="*/ 55 h 97"/>
                <a:gd name="T14" fmla="*/ 34 w 102"/>
                <a:gd name="T15" fmla="*/ 42 h 97"/>
                <a:gd name="T16" fmla="*/ 29 w 102"/>
                <a:gd name="T17" fmla="*/ 33 h 97"/>
                <a:gd name="T18" fmla="*/ 31 w 102"/>
                <a:gd name="T19" fmla="*/ 28 h 97"/>
                <a:gd name="T20" fmla="*/ 30 w 102"/>
                <a:gd name="T21" fmla="*/ 19 h 97"/>
                <a:gd name="T22" fmla="*/ 51 w 102"/>
                <a:gd name="T23" fmla="*/ 0 h 97"/>
                <a:gd name="T24" fmla="*/ 73 w 102"/>
                <a:gd name="T25" fmla="*/ 19 h 97"/>
                <a:gd name="T26" fmla="*/ 71 w 102"/>
                <a:gd name="T27" fmla="*/ 28 h 97"/>
                <a:gd name="T28" fmla="*/ 73 w 102"/>
                <a:gd name="T29" fmla="*/ 33 h 97"/>
                <a:gd name="T30" fmla="*/ 68 w 102"/>
                <a:gd name="T31" fmla="*/ 42 h 97"/>
                <a:gd name="T32" fmla="*/ 62 w 102"/>
                <a:gd name="T33" fmla="*/ 55 h 97"/>
                <a:gd name="T34" fmla="*/ 80 w 102"/>
                <a:gd name="T35" fmla="*/ 73 h 97"/>
                <a:gd name="T36" fmla="*/ 102 w 102"/>
                <a:gd name="T37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7">
                  <a:moveTo>
                    <a:pt x="102" y="86"/>
                  </a:moveTo>
                  <a:cubicBezTo>
                    <a:pt x="102" y="89"/>
                    <a:pt x="102" y="97"/>
                    <a:pt x="10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89"/>
                    <a:pt x="0" y="86"/>
                  </a:cubicBezTo>
                  <a:cubicBezTo>
                    <a:pt x="0" y="83"/>
                    <a:pt x="9" y="78"/>
                    <a:pt x="22" y="73"/>
                  </a:cubicBezTo>
                  <a:cubicBezTo>
                    <a:pt x="36" y="68"/>
                    <a:pt x="40" y="64"/>
                    <a:pt x="40" y="55"/>
                  </a:cubicBezTo>
                  <a:cubicBezTo>
                    <a:pt x="40" y="50"/>
                    <a:pt x="36" y="52"/>
                    <a:pt x="34" y="42"/>
                  </a:cubicBezTo>
                  <a:cubicBezTo>
                    <a:pt x="33" y="38"/>
                    <a:pt x="30" y="42"/>
                    <a:pt x="29" y="33"/>
                  </a:cubicBezTo>
                  <a:cubicBezTo>
                    <a:pt x="29" y="29"/>
                    <a:pt x="31" y="28"/>
                    <a:pt x="31" y="28"/>
                  </a:cubicBezTo>
                  <a:cubicBezTo>
                    <a:pt x="31" y="28"/>
                    <a:pt x="30" y="23"/>
                    <a:pt x="30" y="19"/>
                  </a:cubicBezTo>
                  <a:cubicBezTo>
                    <a:pt x="29" y="14"/>
                    <a:pt x="33" y="0"/>
                    <a:pt x="51" y="0"/>
                  </a:cubicBezTo>
                  <a:cubicBezTo>
                    <a:pt x="70" y="0"/>
                    <a:pt x="73" y="14"/>
                    <a:pt x="73" y="19"/>
                  </a:cubicBezTo>
                  <a:cubicBezTo>
                    <a:pt x="72" y="23"/>
                    <a:pt x="71" y="28"/>
                    <a:pt x="71" y="28"/>
                  </a:cubicBezTo>
                  <a:cubicBezTo>
                    <a:pt x="71" y="28"/>
                    <a:pt x="73" y="29"/>
                    <a:pt x="73" y="33"/>
                  </a:cubicBezTo>
                  <a:cubicBezTo>
                    <a:pt x="72" y="42"/>
                    <a:pt x="69" y="38"/>
                    <a:pt x="68" y="42"/>
                  </a:cubicBezTo>
                  <a:cubicBezTo>
                    <a:pt x="66" y="52"/>
                    <a:pt x="62" y="50"/>
                    <a:pt x="62" y="55"/>
                  </a:cubicBezTo>
                  <a:cubicBezTo>
                    <a:pt x="62" y="64"/>
                    <a:pt x="67" y="68"/>
                    <a:pt x="80" y="73"/>
                  </a:cubicBezTo>
                  <a:cubicBezTo>
                    <a:pt x="93" y="78"/>
                    <a:pt x="102" y="83"/>
                    <a:pt x="102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xmlns="" id="{7730F160-EAFA-C943-824F-B9A7D427BF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71532" y="3301707"/>
              <a:ext cx="239533" cy="228600"/>
            </a:xfrm>
            <a:custGeom>
              <a:avLst/>
              <a:gdLst>
                <a:gd name="T0" fmla="*/ 102 w 102"/>
                <a:gd name="T1" fmla="*/ 86 h 97"/>
                <a:gd name="T2" fmla="*/ 102 w 102"/>
                <a:gd name="T3" fmla="*/ 97 h 97"/>
                <a:gd name="T4" fmla="*/ 51 w 102"/>
                <a:gd name="T5" fmla="*/ 97 h 97"/>
                <a:gd name="T6" fmla="*/ 0 w 102"/>
                <a:gd name="T7" fmla="*/ 97 h 97"/>
                <a:gd name="T8" fmla="*/ 0 w 102"/>
                <a:gd name="T9" fmla="*/ 86 h 97"/>
                <a:gd name="T10" fmla="*/ 22 w 102"/>
                <a:gd name="T11" fmla="*/ 73 h 97"/>
                <a:gd name="T12" fmla="*/ 40 w 102"/>
                <a:gd name="T13" fmla="*/ 55 h 97"/>
                <a:gd name="T14" fmla="*/ 34 w 102"/>
                <a:gd name="T15" fmla="*/ 42 h 97"/>
                <a:gd name="T16" fmla="*/ 29 w 102"/>
                <a:gd name="T17" fmla="*/ 33 h 97"/>
                <a:gd name="T18" fmla="*/ 31 w 102"/>
                <a:gd name="T19" fmla="*/ 28 h 97"/>
                <a:gd name="T20" fmla="*/ 30 w 102"/>
                <a:gd name="T21" fmla="*/ 19 h 97"/>
                <a:gd name="T22" fmla="*/ 51 w 102"/>
                <a:gd name="T23" fmla="*/ 0 h 97"/>
                <a:gd name="T24" fmla="*/ 73 w 102"/>
                <a:gd name="T25" fmla="*/ 19 h 97"/>
                <a:gd name="T26" fmla="*/ 71 w 102"/>
                <a:gd name="T27" fmla="*/ 28 h 97"/>
                <a:gd name="T28" fmla="*/ 73 w 102"/>
                <a:gd name="T29" fmla="*/ 33 h 97"/>
                <a:gd name="T30" fmla="*/ 68 w 102"/>
                <a:gd name="T31" fmla="*/ 42 h 97"/>
                <a:gd name="T32" fmla="*/ 62 w 102"/>
                <a:gd name="T33" fmla="*/ 55 h 97"/>
                <a:gd name="T34" fmla="*/ 80 w 102"/>
                <a:gd name="T35" fmla="*/ 73 h 97"/>
                <a:gd name="T36" fmla="*/ 102 w 102"/>
                <a:gd name="T37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7">
                  <a:moveTo>
                    <a:pt x="102" y="86"/>
                  </a:moveTo>
                  <a:cubicBezTo>
                    <a:pt x="102" y="89"/>
                    <a:pt x="102" y="97"/>
                    <a:pt x="10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89"/>
                    <a:pt x="0" y="86"/>
                  </a:cubicBezTo>
                  <a:cubicBezTo>
                    <a:pt x="0" y="83"/>
                    <a:pt x="9" y="78"/>
                    <a:pt x="22" y="73"/>
                  </a:cubicBezTo>
                  <a:cubicBezTo>
                    <a:pt x="36" y="68"/>
                    <a:pt x="40" y="64"/>
                    <a:pt x="40" y="55"/>
                  </a:cubicBezTo>
                  <a:cubicBezTo>
                    <a:pt x="40" y="50"/>
                    <a:pt x="36" y="52"/>
                    <a:pt x="34" y="42"/>
                  </a:cubicBezTo>
                  <a:cubicBezTo>
                    <a:pt x="33" y="38"/>
                    <a:pt x="30" y="42"/>
                    <a:pt x="29" y="33"/>
                  </a:cubicBezTo>
                  <a:cubicBezTo>
                    <a:pt x="29" y="29"/>
                    <a:pt x="31" y="28"/>
                    <a:pt x="31" y="28"/>
                  </a:cubicBezTo>
                  <a:cubicBezTo>
                    <a:pt x="31" y="28"/>
                    <a:pt x="30" y="23"/>
                    <a:pt x="30" y="19"/>
                  </a:cubicBezTo>
                  <a:cubicBezTo>
                    <a:pt x="29" y="14"/>
                    <a:pt x="33" y="0"/>
                    <a:pt x="51" y="0"/>
                  </a:cubicBezTo>
                  <a:cubicBezTo>
                    <a:pt x="70" y="0"/>
                    <a:pt x="73" y="14"/>
                    <a:pt x="73" y="19"/>
                  </a:cubicBezTo>
                  <a:cubicBezTo>
                    <a:pt x="72" y="23"/>
                    <a:pt x="71" y="28"/>
                    <a:pt x="71" y="28"/>
                  </a:cubicBezTo>
                  <a:cubicBezTo>
                    <a:pt x="71" y="28"/>
                    <a:pt x="73" y="29"/>
                    <a:pt x="73" y="33"/>
                  </a:cubicBezTo>
                  <a:cubicBezTo>
                    <a:pt x="72" y="42"/>
                    <a:pt x="69" y="38"/>
                    <a:pt x="68" y="42"/>
                  </a:cubicBezTo>
                  <a:cubicBezTo>
                    <a:pt x="66" y="52"/>
                    <a:pt x="62" y="50"/>
                    <a:pt x="62" y="55"/>
                  </a:cubicBezTo>
                  <a:cubicBezTo>
                    <a:pt x="62" y="64"/>
                    <a:pt x="67" y="68"/>
                    <a:pt x="80" y="73"/>
                  </a:cubicBezTo>
                  <a:cubicBezTo>
                    <a:pt x="93" y="78"/>
                    <a:pt x="102" y="83"/>
                    <a:pt x="102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E35F3FE-4B54-7E40-A418-FE4197BC9F5D}"/>
              </a:ext>
            </a:extLst>
          </p:cNvPr>
          <p:cNvGrpSpPr/>
          <p:nvPr/>
        </p:nvGrpSpPr>
        <p:grpSpPr>
          <a:xfrm>
            <a:off x="1033272" y="4513058"/>
            <a:ext cx="4372737" cy="228600"/>
            <a:chOff x="1033272" y="4290583"/>
            <a:chExt cx="4372737" cy="228600"/>
          </a:xfrm>
        </p:grpSpPr>
        <p:sp>
          <p:nvSpPr>
            <p:cNvPr id="25" name="Freeform 344">
              <a:extLst>
                <a:ext uri="{FF2B5EF4-FFF2-40B4-BE49-F238E27FC236}">
                  <a16:creationId xmlns:a16="http://schemas.microsoft.com/office/drawing/2014/main" xmlns="" id="{AF4EE872-CAD2-6541-BA32-399F629678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3272" y="4290583"/>
              <a:ext cx="228600" cy="2286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44">
              <a:extLst>
                <a:ext uri="{FF2B5EF4-FFF2-40B4-BE49-F238E27FC236}">
                  <a16:creationId xmlns:a16="http://schemas.microsoft.com/office/drawing/2014/main" xmlns="" id="{A7C58BFC-1866-124B-A016-6F663DA7A1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4651" y="4290583"/>
              <a:ext cx="228600" cy="2286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44">
              <a:extLst>
                <a:ext uri="{FF2B5EF4-FFF2-40B4-BE49-F238E27FC236}">
                  <a16:creationId xmlns:a16="http://schemas.microsoft.com/office/drawing/2014/main" xmlns="" id="{16ED37C0-09FA-AA40-A3B2-337BC1C5B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96030" y="4290583"/>
              <a:ext cx="228600" cy="2286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44">
              <a:extLst>
                <a:ext uri="{FF2B5EF4-FFF2-40B4-BE49-F238E27FC236}">
                  <a16:creationId xmlns:a16="http://schemas.microsoft.com/office/drawing/2014/main" xmlns="" id="{D15A49FB-1E2E-9C40-BD8E-906516BA53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77409" y="4290583"/>
              <a:ext cx="228600" cy="228600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DC94EAA7-10DE-DA47-89E5-FC42346BD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8" y="5118649"/>
            <a:ext cx="335063" cy="34747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4C1292BC-1965-A14F-96B3-32FC42D29558}"/>
              </a:ext>
            </a:extLst>
          </p:cNvPr>
          <p:cNvGrpSpPr/>
          <p:nvPr/>
        </p:nvGrpSpPr>
        <p:grpSpPr>
          <a:xfrm>
            <a:off x="1147572" y="5292384"/>
            <a:ext cx="4143726" cy="226591"/>
            <a:chOff x="1147572" y="5069909"/>
            <a:chExt cx="4143726" cy="22659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074F5DD-5662-2845-AEB1-70E603EC6A26}"/>
                </a:ext>
              </a:extLst>
            </p:cNvPr>
            <p:cNvGrpSpPr/>
            <p:nvPr/>
          </p:nvGrpSpPr>
          <p:grpSpPr>
            <a:xfrm>
              <a:off x="1147572" y="5069909"/>
              <a:ext cx="1904346" cy="226590"/>
              <a:chOff x="1147572" y="5069909"/>
              <a:chExt cx="1904346" cy="226590"/>
            </a:xfrm>
          </p:grpSpPr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xmlns="" id="{322E125E-5786-5742-85BC-0821B60F8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7572" y="5069909"/>
                <a:ext cx="1904346" cy="226590"/>
              </a:xfrm>
              <a:prstGeom prst="bentConnector3">
                <a:avLst>
                  <a:gd name="adj1" fmla="val -104"/>
                </a:avLst>
              </a:prstGeom>
              <a:ln>
                <a:solidFill>
                  <a:srgbClr val="47474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xmlns="" id="{48215C86-B8FD-E74C-BA68-19C7151375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8951" y="5183205"/>
                <a:ext cx="522967" cy="113294"/>
              </a:xfrm>
              <a:prstGeom prst="bentConnector3">
                <a:avLst>
                  <a:gd name="adj1" fmla="val -1043"/>
                </a:avLst>
              </a:prstGeom>
              <a:ln>
                <a:solidFill>
                  <a:srgbClr val="47474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4253B54-4071-5C43-8C50-EBCCE3513600}"/>
                </a:ext>
              </a:extLst>
            </p:cNvPr>
            <p:cNvGrpSpPr/>
            <p:nvPr/>
          </p:nvGrpSpPr>
          <p:grpSpPr>
            <a:xfrm flipH="1">
              <a:off x="3386952" y="5069910"/>
              <a:ext cx="1904346" cy="226590"/>
              <a:chOff x="1147572" y="5069910"/>
              <a:chExt cx="1904346" cy="226590"/>
            </a:xfrm>
          </p:grpSpPr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xmlns="" id="{245239D0-9B11-C24E-86A9-92648F0C9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7572" y="5069910"/>
                <a:ext cx="1904346" cy="226590"/>
              </a:xfrm>
              <a:prstGeom prst="bentConnector3">
                <a:avLst>
                  <a:gd name="adj1" fmla="val -104"/>
                </a:avLst>
              </a:prstGeom>
              <a:ln>
                <a:solidFill>
                  <a:srgbClr val="47474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xmlns="" id="{AEE6AE6E-184B-BE4A-AFFA-41E62FA792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8951" y="5183205"/>
                <a:ext cx="522967" cy="113294"/>
              </a:xfrm>
              <a:prstGeom prst="bentConnector3">
                <a:avLst>
                  <a:gd name="adj1" fmla="val -1043"/>
                </a:avLst>
              </a:prstGeom>
              <a:ln>
                <a:solidFill>
                  <a:srgbClr val="47474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03C3DA-B414-024F-A525-244F71393381}"/>
              </a:ext>
            </a:extLst>
          </p:cNvPr>
          <p:cNvCxnSpPr>
            <a:cxnSpLocks/>
          </p:cNvCxnSpPr>
          <p:nvPr/>
        </p:nvCxnSpPr>
        <p:spPr>
          <a:xfrm flipV="1">
            <a:off x="3219449" y="5907349"/>
            <a:ext cx="0" cy="233917"/>
          </a:xfrm>
          <a:prstGeom prst="straightConnector1">
            <a:avLst/>
          </a:prstGeom>
          <a:ln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1F8C50A-FF72-9C44-9718-95CCD6DC76C6}"/>
              </a:ext>
            </a:extLst>
          </p:cNvPr>
          <p:cNvGrpSpPr/>
          <p:nvPr/>
        </p:nvGrpSpPr>
        <p:grpSpPr>
          <a:xfrm>
            <a:off x="8528004" y="4320056"/>
            <a:ext cx="1340432" cy="1035829"/>
            <a:chOff x="8736637" y="4649045"/>
            <a:chExt cx="1340432" cy="1035829"/>
          </a:xfrm>
          <a:solidFill>
            <a:schemeClr val="tx1"/>
          </a:solidFill>
        </p:grpSpPr>
        <p:sp>
          <p:nvSpPr>
            <p:cNvPr id="37" name="Freeform 344">
              <a:extLst>
                <a:ext uri="{FF2B5EF4-FFF2-40B4-BE49-F238E27FC236}">
                  <a16:creationId xmlns:a16="http://schemas.microsoft.com/office/drawing/2014/main" xmlns="" id="{80AC3FA6-22D6-C94F-8C58-8FD0557497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049" y="4904355"/>
              <a:ext cx="380409" cy="380409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551CF22-E68D-A443-8D8A-A31A5B68C29F}"/>
                </a:ext>
              </a:extLst>
            </p:cNvPr>
            <p:cNvSpPr txBox="1"/>
            <p:nvPr/>
          </p:nvSpPr>
          <p:spPr>
            <a:xfrm>
              <a:off x="8736637" y="5284764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1">
                      <a:lumMod val="50000"/>
                    </a:schemeClr>
                  </a:solidFill>
                  <a:latin typeface="Meta Offc Pro Normal" panose="020B0504030101020102" pitchFamily="34" charset="0"/>
                </a:rPr>
                <a:t>Customer Data asset</a:t>
              </a:r>
            </a:p>
            <a:p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D534F30-7892-7546-8F13-77C65D960C11}"/>
                </a:ext>
              </a:extLst>
            </p:cNvPr>
            <p:cNvSpPr txBox="1"/>
            <p:nvPr/>
          </p:nvSpPr>
          <p:spPr>
            <a:xfrm>
              <a:off x="9021971" y="4649045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1">
                      <a:lumMod val="50000"/>
                    </a:schemeClr>
                  </a:solidFill>
                  <a:latin typeface="Meta Offc Pro Normal" panose="020B0504030101020102" pitchFamily="34" charset="0"/>
                </a:rPr>
                <a:t>Snowflake</a:t>
              </a:r>
            </a:p>
            <a:p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576C88C-D291-F04B-949B-870E5C89D875}"/>
              </a:ext>
            </a:extLst>
          </p:cNvPr>
          <p:cNvSpPr/>
          <p:nvPr/>
        </p:nvSpPr>
        <p:spPr>
          <a:xfrm>
            <a:off x="6887883" y="3587682"/>
            <a:ext cx="1252817" cy="545091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Meta Offc Pro Normal" panose="020B0504030101020102" pitchFamily="34" charset="0"/>
              </a:rPr>
              <a:t>Virtual Warehouse</a:t>
            </a:r>
          </a:p>
          <a:p>
            <a:pPr algn="ctr"/>
            <a:r>
              <a:rPr lang="en-US" sz="1100">
                <a:latin typeface="Meta Offc Pro Normal" panose="020B0504030101020102" pitchFamily="34" charset="0"/>
              </a:rPr>
              <a:t>(Analytics)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4283404-22C8-2042-9810-066A7B8456F2}"/>
              </a:ext>
            </a:extLst>
          </p:cNvPr>
          <p:cNvSpPr/>
          <p:nvPr/>
        </p:nvSpPr>
        <p:spPr>
          <a:xfrm>
            <a:off x="8571815" y="3587682"/>
            <a:ext cx="1252817" cy="545091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Meta Offc Pro Normal" panose="020B0504030101020102" pitchFamily="34" charset="0"/>
              </a:rPr>
              <a:t>Virtual Warehouse</a:t>
            </a:r>
          </a:p>
          <a:p>
            <a:pPr algn="ctr"/>
            <a:r>
              <a:rPr lang="en-US" sz="1100">
                <a:latin typeface="Meta Offc Pro Normal" panose="020B0504030101020102" pitchFamily="34" charset="0"/>
              </a:rPr>
              <a:t>(UAT)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234E638-785F-714E-87F0-4FA9A1F9EDBE}"/>
              </a:ext>
            </a:extLst>
          </p:cNvPr>
          <p:cNvSpPr/>
          <p:nvPr/>
        </p:nvSpPr>
        <p:spPr>
          <a:xfrm>
            <a:off x="10261592" y="3587682"/>
            <a:ext cx="1252817" cy="545091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Meta Offc Pro Normal" panose="020B0504030101020102" pitchFamily="34" charset="0"/>
              </a:rPr>
              <a:t>Virtual Warehouse</a:t>
            </a:r>
          </a:p>
          <a:p>
            <a:pPr algn="ctr"/>
            <a:r>
              <a:rPr lang="en-US" sz="1100">
                <a:latin typeface="Meta Offc Pro Normal" panose="020B0504030101020102" pitchFamily="34" charset="0"/>
              </a:rPr>
              <a:t>(Deployment)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xmlns="" id="{5CD2BF5C-FCBC-4749-A194-A455B4DC9358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7919884" y="3727180"/>
            <a:ext cx="632797" cy="144398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xmlns="" id="{CEE757FB-D067-2A4D-8E00-6D8F839C6A27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9846686" y="3724256"/>
            <a:ext cx="632798" cy="14498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19E3E87-3EE3-454D-81CC-04EE935514E2}"/>
              </a:ext>
            </a:extLst>
          </p:cNvPr>
          <p:cNvCxnSpPr>
            <a:cxnSpLocks/>
            <a:stCxn id="42" idx="2"/>
            <a:endCxn id="38" idx="0"/>
          </p:cNvCxnSpPr>
          <p:nvPr/>
        </p:nvCxnSpPr>
        <p:spPr>
          <a:xfrm flipH="1">
            <a:off x="9198220" y="4132773"/>
            <a:ext cx="4" cy="1872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E52B6240-87C5-E743-9FBC-5A239FF8DB01}"/>
              </a:ext>
            </a:extLst>
          </p:cNvPr>
          <p:cNvGrpSpPr/>
          <p:nvPr/>
        </p:nvGrpSpPr>
        <p:grpSpPr>
          <a:xfrm rot="10800000">
            <a:off x="7128102" y="2853484"/>
            <a:ext cx="3850445" cy="740095"/>
            <a:chOff x="473453" y="5287482"/>
            <a:chExt cx="3850445" cy="740095"/>
          </a:xfrm>
        </p:grpSpPr>
        <p:sp>
          <p:nvSpPr>
            <p:cNvPr id="53" name="Progress">
              <a:extLst>
                <a:ext uri="{FF2B5EF4-FFF2-40B4-BE49-F238E27FC236}">
                  <a16:creationId xmlns:a16="http://schemas.microsoft.com/office/drawing/2014/main" xmlns="" id="{4790F8A7-2ADD-8945-AD44-16ADB9A83A4E}"/>
                </a:ext>
              </a:extLst>
            </p:cNvPr>
            <p:cNvSpPr/>
            <p:nvPr/>
          </p:nvSpPr>
          <p:spPr>
            <a:xfrm>
              <a:off x="473453" y="5842914"/>
              <a:ext cx="3657600" cy="123227"/>
            </a:xfrm>
            <a:prstGeom prst="roundRect">
              <a:avLst>
                <a:gd name="adj" fmla="val 50000"/>
              </a:avLst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013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0AF8DEB5-AC02-5444-AA31-AB687F966EAF}"/>
                </a:ext>
              </a:extLst>
            </p:cNvPr>
            <p:cNvSpPr/>
            <p:nvPr/>
          </p:nvSpPr>
          <p:spPr>
            <a:xfrm>
              <a:off x="591842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8317A6DC-A7DC-E948-94E3-E73B623A82B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26862" y="5617043"/>
              <a:ext cx="7239" cy="163998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ADDC68C9-975F-DA4D-BB1F-89ACC4466AE0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rot="10800000" flipV="1">
              <a:off x="3895831" y="5687592"/>
              <a:ext cx="9006" cy="2115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8F0435EF-C732-5241-B44D-F9BFB540A9E5}"/>
                </a:ext>
              </a:extLst>
            </p:cNvPr>
            <p:cNvSpPr txBox="1"/>
            <p:nvPr/>
          </p:nvSpPr>
          <p:spPr>
            <a:xfrm rot="10800000">
              <a:off x="3485776" y="5287482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Model</a:t>
              </a:r>
            </a:p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Training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C6A9E49-D3FE-4B4F-8DDA-2E980B9ED697}"/>
                </a:ext>
              </a:extLst>
            </p:cNvPr>
            <p:cNvSpPr/>
            <p:nvPr/>
          </p:nvSpPr>
          <p:spPr>
            <a:xfrm>
              <a:off x="3776959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06A2D7CE-897A-4E40-A1BB-11866D9261A6}"/>
                </a:ext>
              </a:extLst>
            </p:cNvPr>
            <p:cNvSpPr/>
            <p:nvPr/>
          </p:nvSpPr>
          <p:spPr>
            <a:xfrm>
              <a:off x="2125317" y="5785671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EDAC3BB5-3F50-514D-89AE-0DA378D1F4A1}"/>
              </a:ext>
            </a:extLst>
          </p:cNvPr>
          <p:cNvSpPr txBox="1"/>
          <p:nvPr/>
        </p:nvSpPr>
        <p:spPr>
          <a:xfrm>
            <a:off x="10326517" y="3216151"/>
            <a:ext cx="94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Deployment 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8B970DEE-18BA-A949-A416-E41B5A7DBBB0}"/>
              </a:ext>
            </a:extLst>
          </p:cNvPr>
          <p:cNvCxnSpPr>
            <a:cxnSpLocks/>
          </p:cNvCxnSpPr>
          <p:nvPr/>
        </p:nvCxnSpPr>
        <p:spPr>
          <a:xfrm flipV="1">
            <a:off x="10734047" y="3089545"/>
            <a:ext cx="7239" cy="163998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CC0BD93A-CF7A-DE4D-AFCE-E4D2D879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0" y="6035202"/>
            <a:ext cx="335063" cy="347472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051658B8-A04B-264C-B380-732CA14953D7}"/>
              </a:ext>
            </a:extLst>
          </p:cNvPr>
          <p:cNvCxnSpPr>
            <a:cxnSpLocks/>
          </p:cNvCxnSpPr>
          <p:nvPr/>
        </p:nvCxnSpPr>
        <p:spPr>
          <a:xfrm>
            <a:off x="1893283" y="6271226"/>
            <a:ext cx="418910" cy="0"/>
          </a:xfrm>
          <a:prstGeom prst="straightConnector1">
            <a:avLst/>
          </a:prstGeom>
          <a:ln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160956C-4DEE-3A4C-9793-321EC4712A95}"/>
              </a:ext>
            </a:extLst>
          </p:cNvPr>
          <p:cNvSpPr txBox="1"/>
          <p:nvPr/>
        </p:nvSpPr>
        <p:spPr>
          <a:xfrm>
            <a:off x="822302" y="6035202"/>
            <a:ext cx="892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Meta Offc Pro Normal" panose="020B0504030101020102" pitchFamily="34" charset="0"/>
              </a:rPr>
              <a:t>AWS S3 Data Lake</a:t>
            </a:r>
          </a:p>
          <a:p>
            <a:pPr algn="ctr"/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902BED0C-5251-BC4D-A0CC-FEBB21D56994}"/>
              </a:ext>
            </a:extLst>
          </p:cNvPr>
          <p:cNvSpPr txBox="1"/>
          <p:nvPr/>
        </p:nvSpPr>
        <p:spPr>
          <a:xfrm>
            <a:off x="3259399" y="5084574"/>
            <a:ext cx="1150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Meta Offc Pro Normal" panose="020B0504030101020102" pitchFamily="34" charset="0"/>
              </a:rPr>
              <a:t>Snowflake S3 data copy</a:t>
            </a:r>
          </a:p>
          <a:p>
            <a:pPr algn="ctr"/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259B3ACF-7C2F-2142-93CA-CDD356B08E7B}"/>
              </a:ext>
            </a:extLst>
          </p:cNvPr>
          <p:cNvSpPr/>
          <p:nvPr/>
        </p:nvSpPr>
        <p:spPr>
          <a:xfrm>
            <a:off x="6775719" y="5150224"/>
            <a:ext cx="4965177" cy="1008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Bef>
                <a:spcPts val="900"/>
              </a:spcBef>
              <a:defRPr/>
            </a:pPr>
            <a:r>
              <a:rPr lang="en-US" sz="1400">
                <a:solidFill>
                  <a:srgbClr val="474747"/>
                </a:solidFill>
                <a:latin typeface="Meta Offc Pro Normal" panose="020B0504030101020102" pitchFamily="34" charset="0"/>
              </a:rPr>
              <a:t>Snowflake’s modular architecture and de-coupling Storage &amp; Compute , allows us to integrate Analytics and Decisioning on the same data. This will allow us to significantly reduce the Model lifecycle (currently 50 – 100 weeks)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C7D959C3-25AC-0841-9EB7-646799BDC7E0}"/>
              </a:ext>
            </a:extLst>
          </p:cNvPr>
          <p:cNvSpPr txBox="1"/>
          <p:nvPr/>
        </p:nvSpPr>
        <p:spPr>
          <a:xfrm>
            <a:off x="8738051" y="3229561"/>
            <a:ext cx="94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UAT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27CDC968-D469-5347-ABCB-15F10A4DDA6E}"/>
              </a:ext>
            </a:extLst>
          </p:cNvPr>
          <p:cNvSpPr txBox="1"/>
          <p:nvPr/>
        </p:nvSpPr>
        <p:spPr>
          <a:xfrm>
            <a:off x="879419" y="2524110"/>
            <a:ext cx="441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50000"/>
                  </a:schemeClr>
                </a:solidFill>
                <a:latin typeface="Meta Offc Pro Normal" panose="020B0504030101020102" pitchFamily="34" charset="0"/>
              </a:rPr>
              <a:t>Snowflake architecture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9B193165-B6C2-3B44-AE6F-3E7332710B8F}"/>
              </a:ext>
            </a:extLst>
          </p:cNvPr>
          <p:cNvSpPr txBox="1"/>
          <p:nvPr/>
        </p:nvSpPr>
        <p:spPr>
          <a:xfrm>
            <a:off x="6887883" y="2587319"/>
            <a:ext cx="441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50000"/>
                  </a:schemeClr>
                </a:solidFill>
                <a:latin typeface="Meta Offc Pro Normal" panose="020B0504030101020102" pitchFamily="34" charset="0"/>
              </a:rPr>
              <a:t>Model lifecycle – Future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A1E5A3B-5961-3F47-A1DF-1B85220A6FEF}"/>
              </a:ext>
            </a:extLst>
          </p:cNvPr>
          <p:cNvSpPr/>
          <p:nvPr/>
        </p:nvSpPr>
        <p:spPr>
          <a:xfrm>
            <a:off x="354132" y="2771931"/>
            <a:ext cx="5684121" cy="31518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3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GEN I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37D2DF-78D0-BE46-8F52-D0A05BD41436}"/>
              </a:ext>
            </a:extLst>
          </p:cNvPr>
          <p:cNvSpPr txBox="1"/>
          <p:nvPr/>
        </p:nvSpPr>
        <p:spPr>
          <a:xfrm>
            <a:off x="8565781" y="6027003"/>
            <a:ext cx="348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OWNER :  TODD BRUNS</a:t>
            </a:r>
          </a:p>
          <a:p>
            <a:r>
              <a:rPr lang="en-US" sz="2400">
                <a:solidFill>
                  <a:schemeClr val="bg1"/>
                </a:solidFill>
              </a:rPr>
              <a:t>	     ANTHONY PIECZ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CBAF755C-E4DF-0C4B-9298-64E7296CF9BA}"/>
              </a:ext>
            </a:extLst>
          </p:cNvPr>
          <p:cNvSpPr txBox="1">
            <a:spLocks/>
          </p:cNvSpPr>
          <p:nvPr/>
        </p:nvSpPr>
        <p:spPr>
          <a:xfrm>
            <a:off x="0" y="3793502"/>
            <a:ext cx="121919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None/>
              <a:defRPr sz="8000" b="0" i="0" kern="1200">
                <a:solidFill>
                  <a:schemeClr val="bg1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ABINITIO ETL PLATFORM</a:t>
            </a:r>
          </a:p>
        </p:txBody>
      </p:sp>
    </p:spTree>
    <p:extLst>
      <p:ext uri="{BB962C8B-B14F-4D97-AF65-F5344CB8AC3E}">
        <p14:creationId xmlns:p14="http://schemas.microsoft.com/office/powerpoint/2010/main" val="50211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6EE18700-6A3D-7141-AC35-F293B5765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144577"/>
              </p:ext>
            </p:extLst>
          </p:nvPr>
        </p:nvGraphicFramePr>
        <p:xfrm>
          <a:off x="356412" y="1051560"/>
          <a:ext cx="11606561" cy="5283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737">
                  <a:extLst>
                    <a:ext uri="{9D8B030D-6E8A-4147-A177-3AD203B41FA5}">
                      <a16:colId xmlns:a16="http://schemas.microsoft.com/office/drawing/2014/main" xmlns="" val="802951053"/>
                    </a:ext>
                  </a:extLst>
                </a:gridCol>
                <a:gridCol w="2605556">
                  <a:extLst>
                    <a:ext uri="{9D8B030D-6E8A-4147-A177-3AD203B41FA5}">
                      <a16:colId xmlns:a16="http://schemas.microsoft.com/office/drawing/2014/main" xmlns="" val="3006275840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1852676193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2852363406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88938319"/>
                    </a:ext>
                  </a:extLst>
                </a:gridCol>
                <a:gridCol w="550468">
                  <a:extLst>
                    <a:ext uri="{9D8B030D-6E8A-4147-A177-3AD203B41FA5}">
                      <a16:colId xmlns:a16="http://schemas.microsoft.com/office/drawing/2014/main" xmlns="" val="4176527890"/>
                    </a:ext>
                  </a:extLst>
                </a:gridCol>
                <a:gridCol w="467906">
                  <a:extLst>
                    <a:ext uri="{9D8B030D-6E8A-4147-A177-3AD203B41FA5}">
                      <a16:colId xmlns:a16="http://schemas.microsoft.com/office/drawing/2014/main" xmlns="" val="1073312878"/>
                    </a:ext>
                  </a:extLst>
                </a:gridCol>
                <a:gridCol w="402836">
                  <a:extLst>
                    <a:ext uri="{9D8B030D-6E8A-4147-A177-3AD203B41FA5}">
                      <a16:colId xmlns:a16="http://schemas.microsoft.com/office/drawing/2014/main" xmlns="" val="2167330132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999252458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264177830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2686622368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360210483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360663569"/>
                    </a:ext>
                  </a:extLst>
                </a:gridCol>
                <a:gridCol w="473737">
                  <a:extLst>
                    <a:ext uri="{9D8B030D-6E8A-4147-A177-3AD203B41FA5}">
                      <a16:colId xmlns:a16="http://schemas.microsoft.com/office/drawing/2014/main" xmlns="" val="888184310"/>
                    </a:ext>
                  </a:extLst>
                </a:gridCol>
                <a:gridCol w="2842425">
                  <a:extLst>
                    <a:ext uri="{9D8B030D-6E8A-4147-A177-3AD203B41FA5}">
                      <a16:colId xmlns:a16="http://schemas.microsoft.com/office/drawing/2014/main" xmlns="" val="4174592941"/>
                    </a:ext>
                  </a:extLst>
                </a:gridCol>
              </a:tblGrid>
              <a:tr h="246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1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2018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2019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2020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108178"/>
                  </a:ext>
                </a:extLst>
              </a:tr>
              <a:tr h="246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Q4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Legend: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0825982"/>
                  </a:ext>
                </a:extLst>
              </a:tr>
              <a:tr h="84076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Set up Cloud account for Analytics &amp; Production deployment with proactive monitoring, automation and security</a:t>
                      </a:r>
                      <a:endParaRPr lang="pl-PL" sz="8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Accounts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: 1) Analytics 2)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Staging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3)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Prod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4) SOX 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Automation :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Infrastructure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as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code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(IAC)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Security : Universal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access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layer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(UAL)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self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-service portal – 1) Platform as service. 2) Data as service. 3) Model as service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Resiliency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: 1) Cross-region DR 2) Multi-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</a:t>
                      </a:r>
                      <a:endParaRPr lang="pl-PL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9914534"/>
                  </a:ext>
                </a:extLst>
              </a:tr>
              <a:tr h="70141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Develop Cloud data exchange patterns for internal data, external data and Real-time data</a:t>
                      </a:r>
                      <a:endParaRPr lang="pl-PL" sz="8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data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patterns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: 1) TD, EDS to S3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Avro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2) S3 to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Snowflake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3)ORC 4)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External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data 5)Real-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time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6)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Graph</a:t>
                      </a:r>
                      <a:endParaRPr lang="pl-PL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Universal Data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Loader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– Event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based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framework</a:t>
                      </a:r>
                      <a:endParaRPr lang="pl-PL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ETL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paterns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on the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: 1) EMR-Spark ETL 2)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Abi-container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POC 3)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Abi-container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pattern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deployment</a:t>
                      </a:r>
                      <a:endParaRPr lang="pl-PL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59531"/>
                  </a:ext>
                </a:extLst>
              </a:tr>
              <a:tr h="73332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 Data platform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(Data Lake, MPP Database, Graph DB, ODS) and processing platform</a:t>
                      </a:r>
                      <a:endParaRPr lang="en-US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Data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storage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: 1) S3 2)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Snowflake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. 3)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Graph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Db. 4) ODS 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Processing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pltfrm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: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Openshift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container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platform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Real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time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platform : Kafka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Decomission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On-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premise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HDP platform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Teradata</a:t>
                      </a:r>
                      <a:r>
                        <a:rPr lang="pl-PL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refresh</a:t>
                      </a:r>
                      <a:endParaRPr lang="pl-PL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913378"/>
                  </a:ext>
                </a:extLst>
              </a:tr>
              <a:tr h="70383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Build Analytic and deployment capabilities</a:t>
                      </a:r>
                      <a:b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with access to usable data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Zipline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–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Analytic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tool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: 1) SAS 2) H20 3) Spark,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Python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,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Jupyter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,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Rstudio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4) New UI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Model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workflow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integration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with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Jira</a:t>
                      </a:r>
                      <a:endParaRPr lang="pl-PL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Model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deployment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 : Model run-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time</a:t>
                      </a: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environment 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pl-PL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Model as service : Model as Rest </a:t>
                      </a:r>
                      <a:r>
                        <a:rPr lang="pl-PL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APIs</a:t>
                      </a:r>
                      <a:endParaRPr lang="pl-PL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5129391"/>
                  </a:ext>
                </a:extLst>
              </a:tr>
              <a:tr h="38562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Build strong capabilities in Data</a:t>
                      </a:r>
                      <a:b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</a:b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management and governance tools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Data catalog tool: Alation</a:t>
                      </a: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lphaLcPeriod"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Data quality tool: Ab Initio DQE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7048712"/>
                  </a:ext>
                </a:extLst>
              </a:tr>
              <a:tr h="39702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6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Build capabilities for data visualization &amp; reporting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On-</a:t>
                      </a:r>
                      <a:r>
                        <a:rPr lang="en-US" sz="800" b="0" i="0" cap="none" spc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prem</a:t>
                      </a: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Tableau integrated with Cloud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BI stack (Tableau) native on AWS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4593056"/>
                  </a:ext>
                </a:extLst>
              </a:tr>
              <a:tr h="70383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7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Resilient Ab Initio ETL platform and remove single points of failure in the architecture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AIX to Linux job migration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GPFS to NFS migration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Cloud job scheduler: 1) POC 2) Implementation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Tool replacement : 1) Harmony 2) Live queue 3)B&amp;C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Abi on Cloud-container buildout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ETL job migration to Cloud Abi platform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Retire On-premise ETL grid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5085391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CD1939-34EA-1043-BB29-6AE880939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2018 to 2020 Roadmap: Platforms</a:t>
            </a:r>
          </a:p>
        </p:txBody>
      </p:sp>
      <p:sp>
        <p:nvSpPr>
          <p:cNvPr id="28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3949873" y="1664597"/>
            <a:ext cx="822960" cy="10898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71FA70-2FD5-4D46-95AD-02BAF7917015}"/>
              </a:ext>
            </a:extLst>
          </p:cNvPr>
          <p:cNvSpPr txBox="1"/>
          <p:nvPr/>
        </p:nvSpPr>
        <p:spPr>
          <a:xfrm>
            <a:off x="6838674" y="1648100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1a</a:t>
            </a:r>
          </a:p>
        </p:txBody>
      </p:sp>
      <p:sp>
        <p:nvSpPr>
          <p:cNvPr id="34" name="Progress">
            <a:extLst>
              <a:ext uri="{FF2B5EF4-FFF2-40B4-BE49-F238E27FC236}">
                <a16:creationId xmlns:a16="http://schemas.microsoft.com/office/drawing/2014/main" xmlns="" id="{CE3E3410-9A55-D24D-8990-3C7240E0A327}"/>
              </a:ext>
            </a:extLst>
          </p:cNvPr>
          <p:cNvSpPr/>
          <p:nvPr/>
        </p:nvSpPr>
        <p:spPr>
          <a:xfrm>
            <a:off x="5415014" y="2762920"/>
            <a:ext cx="93235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Progress">
            <a:extLst>
              <a:ext uri="{FF2B5EF4-FFF2-40B4-BE49-F238E27FC236}">
                <a16:creationId xmlns:a16="http://schemas.microsoft.com/office/drawing/2014/main" xmlns="" id="{63CAA0C6-9026-DE4D-834B-E2BAA2D3613C}"/>
              </a:ext>
            </a:extLst>
          </p:cNvPr>
          <p:cNvSpPr/>
          <p:nvPr/>
        </p:nvSpPr>
        <p:spPr>
          <a:xfrm>
            <a:off x="4357401" y="2898127"/>
            <a:ext cx="701445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0977D9F5-FAEB-CE48-9FF7-BF8693A0DF40}"/>
              </a:ext>
            </a:extLst>
          </p:cNvPr>
          <p:cNvSpPr/>
          <p:nvPr/>
        </p:nvSpPr>
        <p:spPr>
          <a:xfrm>
            <a:off x="11117367" y="582053"/>
            <a:ext cx="731520" cy="3657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Meta Offc Pro Normal" panose="020B0504030101020102" pitchFamily="34" charset="0"/>
              </a:rPr>
              <a:t>DRAFT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55B765E5-F092-AC4C-952C-F25E693E0D92}"/>
              </a:ext>
            </a:extLst>
          </p:cNvPr>
          <p:cNvGrpSpPr/>
          <p:nvPr/>
        </p:nvGrpSpPr>
        <p:grpSpPr>
          <a:xfrm>
            <a:off x="9646512" y="1383828"/>
            <a:ext cx="1920416" cy="123111"/>
            <a:chOff x="9637826" y="1765561"/>
            <a:chExt cx="1920416" cy="12311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xmlns="" id="{E06EA95F-104D-B741-8866-9F8CD0ADA7A3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157" name="Progress">
                <a:extLst>
                  <a:ext uri="{FF2B5EF4-FFF2-40B4-BE49-F238E27FC236}">
                    <a16:creationId xmlns:a16="http://schemas.microsoft.com/office/drawing/2014/main" xmlns="" id="{A9E3044F-E16C-7140-934C-6AA049AF1C85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xmlns="" id="{ACC3B378-00FB-A741-A87F-AA9F2AD5E95F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3FFDC457-72CF-B546-9027-B5C7C3A26DC6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136" name="Progress">
                <a:extLst>
                  <a:ext uri="{FF2B5EF4-FFF2-40B4-BE49-F238E27FC236}">
                    <a16:creationId xmlns:a16="http://schemas.microsoft.com/office/drawing/2014/main" xmlns="" id="{F2355B9A-8666-314B-9861-240D55617EB7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xmlns="" id="{0FD65844-C6BC-C84C-A668-42CD154640DC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104" name="Progress">
            <a:extLst>
              <a:ext uri="{FF2B5EF4-FFF2-40B4-BE49-F238E27FC236}">
                <a16:creationId xmlns:a16="http://schemas.microsoft.com/office/drawing/2014/main" xmlns="" id="{C562F35D-879A-5B4B-9217-F35D1FF7F7AA}"/>
              </a:ext>
            </a:extLst>
          </p:cNvPr>
          <p:cNvSpPr/>
          <p:nvPr/>
        </p:nvSpPr>
        <p:spPr>
          <a:xfrm>
            <a:off x="5381645" y="1669873"/>
            <a:ext cx="540216" cy="1098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05" name="Progress">
            <a:extLst>
              <a:ext uri="{FF2B5EF4-FFF2-40B4-BE49-F238E27FC236}">
                <a16:creationId xmlns:a16="http://schemas.microsoft.com/office/drawing/2014/main" xmlns="" id="{E7DD09FD-EC0F-124F-A56E-A59B37432049}"/>
              </a:ext>
            </a:extLst>
          </p:cNvPr>
          <p:cNvSpPr/>
          <p:nvPr/>
        </p:nvSpPr>
        <p:spPr>
          <a:xfrm>
            <a:off x="5224257" y="1823238"/>
            <a:ext cx="963483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06" name="Progress">
            <a:extLst>
              <a:ext uri="{FF2B5EF4-FFF2-40B4-BE49-F238E27FC236}">
                <a16:creationId xmlns:a16="http://schemas.microsoft.com/office/drawing/2014/main" xmlns="" id="{8F61DE99-6826-404E-BD11-06E2B12F5771}"/>
              </a:ext>
            </a:extLst>
          </p:cNvPr>
          <p:cNvSpPr/>
          <p:nvPr/>
        </p:nvSpPr>
        <p:spPr>
          <a:xfrm>
            <a:off x="5923301" y="1659080"/>
            <a:ext cx="430538" cy="1205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07" name="Progress">
            <a:extLst>
              <a:ext uri="{FF2B5EF4-FFF2-40B4-BE49-F238E27FC236}">
                <a16:creationId xmlns:a16="http://schemas.microsoft.com/office/drawing/2014/main" xmlns="" id="{B66A033A-34C7-5C40-BCCA-B4CAD00C0FF8}"/>
              </a:ext>
            </a:extLst>
          </p:cNvPr>
          <p:cNvSpPr/>
          <p:nvPr/>
        </p:nvSpPr>
        <p:spPr>
          <a:xfrm>
            <a:off x="5148051" y="1991291"/>
            <a:ext cx="1186292" cy="10972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A8133E"/>
              </a:gs>
              <a:gs pos="88000">
                <a:schemeClr val="bg1">
                  <a:lumMod val="65000"/>
                </a:schemeClr>
              </a:gs>
              <a:gs pos="0">
                <a:srgbClr val="FF6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1" name="Progress">
            <a:extLst>
              <a:ext uri="{FF2B5EF4-FFF2-40B4-BE49-F238E27FC236}">
                <a16:creationId xmlns:a16="http://schemas.microsoft.com/office/drawing/2014/main" xmlns="" id="{7508DF38-B54B-8E43-822B-61C209B2C795}"/>
              </a:ext>
            </a:extLst>
          </p:cNvPr>
          <p:cNvSpPr/>
          <p:nvPr/>
        </p:nvSpPr>
        <p:spPr>
          <a:xfrm>
            <a:off x="5616724" y="2139672"/>
            <a:ext cx="443686" cy="10960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244A403A-46C4-BD4E-B305-BB8DCE54EBAC}"/>
              </a:ext>
            </a:extLst>
          </p:cNvPr>
          <p:cNvSpPr txBox="1"/>
          <p:nvPr/>
        </p:nvSpPr>
        <p:spPr>
          <a:xfrm>
            <a:off x="6197558" y="1847130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1b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C1D62AA8-025D-9C4A-98D2-DC89DD2AF460}"/>
              </a:ext>
            </a:extLst>
          </p:cNvPr>
          <p:cNvSpPr txBox="1"/>
          <p:nvPr/>
        </p:nvSpPr>
        <p:spPr>
          <a:xfrm>
            <a:off x="6348651" y="1976671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1c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14A88A9E-4DC3-C546-937D-BD37FE0A2F8A}"/>
              </a:ext>
            </a:extLst>
          </p:cNvPr>
          <p:cNvSpPr txBox="1"/>
          <p:nvPr/>
        </p:nvSpPr>
        <p:spPr>
          <a:xfrm>
            <a:off x="6824768" y="2145598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1d</a:t>
            </a:r>
          </a:p>
        </p:txBody>
      </p:sp>
      <p:sp>
        <p:nvSpPr>
          <p:cNvPr id="145" name="Progress">
            <a:extLst>
              <a:ext uri="{FF2B5EF4-FFF2-40B4-BE49-F238E27FC236}">
                <a16:creationId xmlns:a16="http://schemas.microsoft.com/office/drawing/2014/main" xmlns="" id="{634D48AF-201F-0E47-8ED9-E8364D1F5D42}"/>
              </a:ext>
            </a:extLst>
          </p:cNvPr>
          <p:cNvSpPr/>
          <p:nvPr/>
        </p:nvSpPr>
        <p:spPr>
          <a:xfrm>
            <a:off x="6348618" y="1662750"/>
            <a:ext cx="504751" cy="11268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A8133E"/>
              </a:gs>
              <a:gs pos="54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6" name="Progress">
            <a:extLst>
              <a:ext uri="{FF2B5EF4-FFF2-40B4-BE49-F238E27FC236}">
                <a16:creationId xmlns:a16="http://schemas.microsoft.com/office/drawing/2014/main" xmlns="" id="{D2AD00C6-F01F-5246-8D93-E0330F71E515}"/>
              </a:ext>
            </a:extLst>
          </p:cNvPr>
          <p:cNvSpPr/>
          <p:nvPr/>
        </p:nvSpPr>
        <p:spPr>
          <a:xfrm>
            <a:off x="6060842" y="2139804"/>
            <a:ext cx="350846" cy="11068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7" name="Progress">
            <a:extLst>
              <a:ext uri="{FF2B5EF4-FFF2-40B4-BE49-F238E27FC236}">
                <a16:creationId xmlns:a16="http://schemas.microsoft.com/office/drawing/2014/main" xmlns="" id="{6F226F56-7F4A-0D4E-9C91-2EF71EF35627}"/>
              </a:ext>
            </a:extLst>
          </p:cNvPr>
          <p:cNvSpPr/>
          <p:nvPr/>
        </p:nvSpPr>
        <p:spPr>
          <a:xfrm>
            <a:off x="6417909" y="2140756"/>
            <a:ext cx="420766" cy="10509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8" name="Progress">
            <a:extLst>
              <a:ext uri="{FF2B5EF4-FFF2-40B4-BE49-F238E27FC236}">
                <a16:creationId xmlns:a16="http://schemas.microsoft.com/office/drawing/2014/main" xmlns="" id="{579F8243-BA61-9940-B37E-B9EB68D32F94}"/>
              </a:ext>
            </a:extLst>
          </p:cNvPr>
          <p:cNvSpPr/>
          <p:nvPr/>
        </p:nvSpPr>
        <p:spPr>
          <a:xfrm>
            <a:off x="4367280" y="2572653"/>
            <a:ext cx="514215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49" name="Progress">
            <a:extLst>
              <a:ext uri="{FF2B5EF4-FFF2-40B4-BE49-F238E27FC236}">
                <a16:creationId xmlns:a16="http://schemas.microsoft.com/office/drawing/2014/main" xmlns="" id="{C39D2423-0228-874C-A739-20C861E02597}"/>
              </a:ext>
            </a:extLst>
          </p:cNvPr>
          <p:cNvSpPr/>
          <p:nvPr/>
        </p:nvSpPr>
        <p:spPr>
          <a:xfrm>
            <a:off x="4891793" y="2570026"/>
            <a:ext cx="395072" cy="112355"/>
          </a:xfrm>
          <a:prstGeom prst="roundRect">
            <a:avLst>
              <a:gd name="adj" fmla="val 50000"/>
            </a:avLst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</a:t>
            </a:r>
            <a:endParaRPr lang="ru-RU" sz="800">
              <a:solidFill>
                <a:schemeClr val="tx1"/>
              </a:solidFill>
            </a:endParaRPr>
          </a:p>
        </p:txBody>
      </p:sp>
      <p:sp>
        <p:nvSpPr>
          <p:cNvPr id="150" name="Progress">
            <a:extLst>
              <a:ext uri="{FF2B5EF4-FFF2-40B4-BE49-F238E27FC236}">
                <a16:creationId xmlns:a16="http://schemas.microsoft.com/office/drawing/2014/main" xmlns="" id="{55ED0C0D-C5EB-D549-804F-B4AC942F91B0}"/>
              </a:ext>
            </a:extLst>
          </p:cNvPr>
          <p:cNvSpPr/>
          <p:nvPr/>
        </p:nvSpPr>
        <p:spPr>
          <a:xfrm>
            <a:off x="5553452" y="2570026"/>
            <a:ext cx="271849" cy="11235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1" name="Progress">
            <a:extLst>
              <a:ext uri="{FF2B5EF4-FFF2-40B4-BE49-F238E27FC236}">
                <a16:creationId xmlns:a16="http://schemas.microsoft.com/office/drawing/2014/main" xmlns="" id="{DE863221-3032-AE4A-912B-4EE0200F70D3}"/>
              </a:ext>
            </a:extLst>
          </p:cNvPr>
          <p:cNvSpPr/>
          <p:nvPr/>
        </p:nvSpPr>
        <p:spPr>
          <a:xfrm>
            <a:off x="5819614" y="2576430"/>
            <a:ext cx="585543" cy="1098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5, 6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ED56163C-A95E-8B4B-88D6-B0CBE54198F3}"/>
              </a:ext>
            </a:extLst>
          </p:cNvPr>
          <p:cNvSpPr txBox="1"/>
          <p:nvPr/>
        </p:nvSpPr>
        <p:spPr>
          <a:xfrm>
            <a:off x="6409486" y="2579102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2a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26F6B9F4-0C02-BB46-A62D-C10B0E921F22}"/>
              </a:ext>
            </a:extLst>
          </p:cNvPr>
          <p:cNvSpPr txBox="1"/>
          <p:nvPr/>
        </p:nvSpPr>
        <p:spPr>
          <a:xfrm>
            <a:off x="6373052" y="2740295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2b</a:t>
            </a:r>
          </a:p>
        </p:txBody>
      </p:sp>
      <p:sp>
        <p:nvSpPr>
          <p:cNvPr id="154" name="Progress">
            <a:extLst>
              <a:ext uri="{FF2B5EF4-FFF2-40B4-BE49-F238E27FC236}">
                <a16:creationId xmlns:a16="http://schemas.microsoft.com/office/drawing/2014/main" xmlns="" id="{C3285236-48C7-D541-A249-ED9A85272606}"/>
              </a:ext>
            </a:extLst>
          </p:cNvPr>
          <p:cNvSpPr/>
          <p:nvPr/>
        </p:nvSpPr>
        <p:spPr>
          <a:xfrm>
            <a:off x="5562979" y="2911065"/>
            <a:ext cx="701445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5" name="Progress">
            <a:extLst>
              <a:ext uri="{FF2B5EF4-FFF2-40B4-BE49-F238E27FC236}">
                <a16:creationId xmlns:a16="http://schemas.microsoft.com/office/drawing/2014/main" xmlns="" id="{B1610C63-27F8-8F46-BCC0-365AC18DAE10}"/>
              </a:ext>
            </a:extLst>
          </p:cNvPr>
          <p:cNvSpPr/>
          <p:nvPr/>
        </p:nvSpPr>
        <p:spPr>
          <a:xfrm>
            <a:off x="6298513" y="2917324"/>
            <a:ext cx="493106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DFF2363F-D19F-C747-8C95-12BB1639367B}"/>
              </a:ext>
            </a:extLst>
          </p:cNvPr>
          <p:cNvSpPr txBox="1"/>
          <p:nvPr/>
        </p:nvSpPr>
        <p:spPr>
          <a:xfrm>
            <a:off x="6830931" y="2893538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2c</a:t>
            </a:r>
          </a:p>
        </p:txBody>
      </p:sp>
      <p:sp>
        <p:nvSpPr>
          <p:cNvPr id="159" name="Progress">
            <a:extLst>
              <a:ext uri="{FF2B5EF4-FFF2-40B4-BE49-F238E27FC236}">
                <a16:creationId xmlns:a16="http://schemas.microsoft.com/office/drawing/2014/main" xmlns="" id="{6D646293-7CFF-8340-9B8E-15B542202C12}"/>
              </a:ext>
            </a:extLst>
          </p:cNvPr>
          <p:cNvSpPr/>
          <p:nvPr/>
        </p:nvSpPr>
        <p:spPr>
          <a:xfrm>
            <a:off x="4350077" y="3187755"/>
            <a:ext cx="49071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60" name="Progress">
            <a:extLst>
              <a:ext uri="{FF2B5EF4-FFF2-40B4-BE49-F238E27FC236}">
                <a16:creationId xmlns:a16="http://schemas.microsoft.com/office/drawing/2014/main" xmlns="" id="{B7C57B9B-DF47-7946-B486-F88B7664ACCF}"/>
              </a:ext>
            </a:extLst>
          </p:cNvPr>
          <p:cNvSpPr/>
          <p:nvPr/>
        </p:nvSpPr>
        <p:spPr>
          <a:xfrm>
            <a:off x="4859657" y="3187903"/>
            <a:ext cx="490718" cy="109728"/>
          </a:xfrm>
          <a:prstGeom prst="roundRect">
            <a:avLst>
              <a:gd name="adj" fmla="val 50000"/>
            </a:avLst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</a:t>
            </a:r>
            <a:endParaRPr lang="ru-RU" sz="800">
              <a:solidFill>
                <a:schemeClr val="tx1"/>
              </a:solidFill>
            </a:endParaRPr>
          </a:p>
        </p:txBody>
      </p:sp>
      <p:sp>
        <p:nvSpPr>
          <p:cNvPr id="161" name="Progress">
            <a:extLst>
              <a:ext uri="{FF2B5EF4-FFF2-40B4-BE49-F238E27FC236}">
                <a16:creationId xmlns:a16="http://schemas.microsoft.com/office/drawing/2014/main" xmlns="" id="{8CC0B043-6F2A-E74B-B86A-B4A96ABB6466}"/>
              </a:ext>
            </a:extLst>
          </p:cNvPr>
          <p:cNvSpPr/>
          <p:nvPr/>
        </p:nvSpPr>
        <p:spPr>
          <a:xfrm>
            <a:off x="5388567" y="3187656"/>
            <a:ext cx="612176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63" name="Progress">
            <a:extLst>
              <a:ext uri="{FF2B5EF4-FFF2-40B4-BE49-F238E27FC236}">
                <a16:creationId xmlns:a16="http://schemas.microsoft.com/office/drawing/2014/main" xmlns="" id="{51DA64BC-2E04-E04E-9D07-49DF8C92F14B}"/>
              </a:ext>
            </a:extLst>
          </p:cNvPr>
          <p:cNvSpPr/>
          <p:nvPr/>
        </p:nvSpPr>
        <p:spPr>
          <a:xfrm>
            <a:off x="6257122" y="3186420"/>
            <a:ext cx="45891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64" name="Progress">
            <a:extLst>
              <a:ext uri="{FF2B5EF4-FFF2-40B4-BE49-F238E27FC236}">
                <a16:creationId xmlns:a16="http://schemas.microsoft.com/office/drawing/2014/main" xmlns="" id="{95D40126-25AD-6A4E-8594-D7F8360B8D68}"/>
              </a:ext>
            </a:extLst>
          </p:cNvPr>
          <p:cNvSpPr/>
          <p:nvPr/>
        </p:nvSpPr>
        <p:spPr>
          <a:xfrm>
            <a:off x="5044170" y="3356278"/>
            <a:ext cx="820167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5" name="Progress">
            <a:extLst>
              <a:ext uri="{FF2B5EF4-FFF2-40B4-BE49-F238E27FC236}">
                <a16:creationId xmlns:a16="http://schemas.microsoft.com/office/drawing/2014/main" xmlns="" id="{8D3CBE1A-2EA8-1D4E-AA3B-7BD3BD7ED779}"/>
              </a:ext>
            </a:extLst>
          </p:cNvPr>
          <p:cNvSpPr/>
          <p:nvPr/>
        </p:nvSpPr>
        <p:spPr>
          <a:xfrm>
            <a:off x="5414591" y="3520355"/>
            <a:ext cx="949866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642DF454-901F-FC47-B6E1-C2E1C120BBE8}"/>
              </a:ext>
            </a:extLst>
          </p:cNvPr>
          <p:cNvSpPr txBox="1"/>
          <p:nvPr/>
        </p:nvSpPr>
        <p:spPr>
          <a:xfrm>
            <a:off x="6775936" y="3184065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8F143DA3-1ADA-2343-A504-1032BCD60704}"/>
              </a:ext>
            </a:extLst>
          </p:cNvPr>
          <p:cNvSpPr txBox="1"/>
          <p:nvPr/>
        </p:nvSpPr>
        <p:spPr>
          <a:xfrm>
            <a:off x="5940905" y="3350298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3b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606B4916-34D1-9B47-95DD-023CCE8CFC63}"/>
              </a:ext>
            </a:extLst>
          </p:cNvPr>
          <p:cNvSpPr txBox="1"/>
          <p:nvPr/>
        </p:nvSpPr>
        <p:spPr>
          <a:xfrm>
            <a:off x="6370988" y="3512475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3c</a:t>
            </a:r>
          </a:p>
        </p:txBody>
      </p:sp>
      <p:sp>
        <p:nvSpPr>
          <p:cNvPr id="176" name="Progress">
            <a:extLst>
              <a:ext uri="{FF2B5EF4-FFF2-40B4-BE49-F238E27FC236}">
                <a16:creationId xmlns:a16="http://schemas.microsoft.com/office/drawing/2014/main" xmlns="" id="{1092388E-6128-B944-983B-75E58465B4D1}"/>
              </a:ext>
            </a:extLst>
          </p:cNvPr>
          <p:cNvSpPr/>
          <p:nvPr/>
        </p:nvSpPr>
        <p:spPr>
          <a:xfrm>
            <a:off x="6237738" y="3656625"/>
            <a:ext cx="45891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95EB7C75-E968-BB46-8025-9F2BE477531C}"/>
              </a:ext>
            </a:extLst>
          </p:cNvPr>
          <p:cNvSpPr txBox="1"/>
          <p:nvPr/>
        </p:nvSpPr>
        <p:spPr>
          <a:xfrm>
            <a:off x="6714411" y="3658366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3d</a:t>
            </a:r>
          </a:p>
        </p:txBody>
      </p:sp>
      <p:sp>
        <p:nvSpPr>
          <p:cNvPr id="178" name="Progress">
            <a:extLst>
              <a:ext uri="{FF2B5EF4-FFF2-40B4-BE49-F238E27FC236}">
                <a16:creationId xmlns:a16="http://schemas.microsoft.com/office/drawing/2014/main" xmlns="" id="{EC64DD5B-5BC5-EF49-A16F-3E6090989CB9}"/>
              </a:ext>
            </a:extLst>
          </p:cNvPr>
          <p:cNvSpPr/>
          <p:nvPr/>
        </p:nvSpPr>
        <p:spPr>
          <a:xfrm>
            <a:off x="4363425" y="3906395"/>
            <a:ext cx="49071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79" name="Progress">
            <a:extLst>
              <a:ext uri="{FF2B5EF4-FFF2-40B4-BE49-F238E27FC236}">
                <a16:creationId xmlns:a16="http://schemas.microsoft.com/office/drawing/2014/main" xmlns="" id="{9C797D3F-995F-9547-92FA-8067839A1966}"/>
              </a:ext>
            </a:extLst>
          </p:cNvPr>
          <p:cNvSpPr/>
          <p:nvPr/>
        </p:nvSpPr>
        <p:spPr>
          <a:xfrm>
            <a:off x="4859753" y="3906543"/>
            <a:ext cx="49071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80" name="Progress">
            <a:extLst>
              <a:ext uri="{FF2B5EF4-FFF2-40B4-BE49-F238E27FC236}">
                <a16:creationId xmlns:a16="http://schemas.microsoft.com/office/drawing/2014/main" xmlns="" id="{F7C9EEDC-0FF4-2E42-A299-AD3E89A0CF88}"/>
              </a:ext>
            </a:extLst>
          </p:cNvPr>
          <p:cNvSpPr/>
          <p:nvPr/>
        </p:nvSpPr>
        <p:spPr>
          <a:xfrm>
            <a:off x="5361538" y="3912495"/>
            <a:ext cx="42013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81" name="Progress">
            <a:extLst>
              <a:ext uri="{FF2B5EF4-FFF2-40B4-BE49-F238E27FC236}">
                <a16:creationId xmlns:a16="http://schemas.microsoft.com/office/drawing/2014/main" xmlns="" id="{97F15310-4115-FA4D-BBCF-E460AC95E7FC}"/>
              </a:ext>
            </a:extLst>
          </p:cNvPr>
          <p:cNvSpPr/>
          <p:nvPr/>
        </p:nvSpPr>
        <p:spPr>
          <a:xfrm>
            <a:off x="5792742" y="3906394"/>
            <a:ext cx="54160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82" name="Progress">
            <a:extLst>
              <a:ext uri="{FF2B5EF4-FFF2-40B4-BE49-F238E27FC236}">
                <a16:creationId xmlns:a16="http://schemas.microsoft.com/office/drawing/2014/main" xmlns="" id="{D896D776-2CD7-A24D-81EE-179FE7AA12AC}"/>
              </a:ext>
            </a:extLst>
          </p:cNvPr>
          <p:cNvSpPr/>
          <p:nvPr/>
        </p:nvSpPr>
        <p:spPr>
          <a:xfrm>
            <a:off x="5382659" y="4079617"/>
            <a:ext cx="773090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BE034DF8-E9A1-AF43-A9B9-8B1B06C1B213}"/>
              </a:ext>
            </a:extLst>
          </p:cNvPr>
          <p:cNvSpPr txBox="1"/>
          <p:nvPr/>
        </p:nvSpPr>
        <p:spPr>
          <a:xfrm>
            <a:off x="6315426" y="3912495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4a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86BBC958-CAF8-3F4C-8315-274E0638BEB2}"/>
              </a:ext>
            </a:extLst>
          </p:cNvPr>
          <p:cNvSpPr txBox="1"/>
          <p:nvPr/>
        </p:nvSpPr>
        <p:spPr>
          <a:xfrm>
            <a:off x="6164485" y="4077249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4b</a:t>
            </a:r>
          </a:p>
        </p:txBody>
      </p:sp>
      <p:sp>
        <p:nvSpPr>
          <p:cNvPr id="185" name="Progress">
            <a:extLst>
              <a:ext uri="{FF2B5EF4-FFF2-40B4-BE49-F238E27FC236}">
                <a16:creationId xmlns:a16="http://schemas.microsoft.com/office/drawing/2014/main" xmlns="" id="{AD675B85-ABB7-2644-B06D-787EA0219890}"/>
              </a:ext>
            </a:extLst>
          </p:cNvPr>
          <p:cNvSpPr/>
          <p:nvPr/>
        </p:nvSpPr>
        <p:spPr>
          <a:xfrm>
            <a:off x="6121609" y="4232116"/>
            <a:ext cx="65082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007E7C02-ADA8-FE4A-96E2-901440C6E86F}"/>
              </a:ext>
            </a:extLst>
          </p:cNvPr>
          <p:cNvSpPr txBox="1"/>
          <p:nvPr/>
        </p:nvSpPr>
        <p:spPr>
          <a:xfrm>
            <a:off x="6751735" y="4216581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4c</a:t>
            </a:r>
          </a:p>
        </p:txBody>
      </p:sp>
      <p:sp>
        <p:nvSpPr>
          <p:cNvPr id="187" name="Progress">
            <a:extLst>
              <a:ext uri="{FF2B5EF4-FFF2-40B4-BE49-F238E27FC236}">
                <a16:creationId xmlns:a16="http://schemas.microsoft.com/office/drawing/2014/main" xmlns="" id="{A9C31DC7-C359-884F-BAD2-78AA016381D3}"/>
              </a:ext>
            </a:extLst>
          </p:cNvPr>
          <p:cNvSpPr/>
          <p:nvPr/>
        </p:nvSpPr>
        <p:spPr>
          <a:xfrm>
            <a:off x="4629885" y="4642447"/>
            <a:ext cx="1162934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8" name="Progress">
            <a:extLst>
              <a:ext uri="{FF2B5EF4-FFF2-40B4-BE49-F238E27FC236}">
                <a16:creationId xmlns:a16="http://schemas.microsoft.com/office/drawing/2014/main" xmlns="" id="{875FC4A3-F2F7-6E43-A978-8447FEA6B471}"/>
              </a:ext>
            </a:extLst>
          </p:cNvPr>
          <p:cNvSpPr/>
          <p:nvPr/>
        </p:nvSpPr>
        <p:spPr>
          <a:xfrm>
            <a:off x="5211352" y="4814397"/>
            <a:ext cx="1162934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F7B83A2B-6BF4-3344-A014-D22F54116E1A}"/>
              </a:ext>
            </a:extLst>
          </p:cNvPr>
          <p:cNvSpPr txBox="1"/>
          <p:nvPr/>
        </p:nvSpPr>
        <p:spPr>
          <a:xfrm>
            <a:off x="5822786" y="4626819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5a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2BA468A4-D157-D548-90DB-E563F8CC8EDB}"/>
              </a:ext>
            </a:extLst>
          </p:cNvPr>
          <p:cNvSpPr txBox="1"/>
          <p:nvPr/>
        </p:nvSpPr>
        <p:spPr>
          <a:xfrm>
            <a:off x="6382934" y="4798769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5b</a:t>
            </a:r>
          </a:p>
        </p:txBody>
      </p:sp>
      <p:sp>
        <p:nvSpPr>
          <p:cNvPr id="191" name="Progress">
            <a:extLst>
              <a:ext uri="{FF2B5EF4-FFF2-40B4-BE49-F238E27FC236}">
                <a16:creationId xmlns:a16="http://schemas.microsoft.com/office/drawing/2014/main" xmlns="" id="{CF4A95B0-1513-1347-8E1A-1EC8775899F8}"/>
              </a:ext>
            </a:extLst>
          </p:cNvPr>
          <p:cNvSpPr/>
          <p:nvPr/>
        </p:nvSpPr>
        <p:spPr>
          <a:xfrm>
            <a:off x="4622051" y="5057692"/>
            <a:ext cx="65082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Progress">
            <a:extLst>
              <a:ext uri="{FF2B5EF4-FFF2-40B4-BE49-F238E27FC236}">
                <a16:creationId xmlns:a16="http://schemas.microsoft.com/office/drawing/2014/main" xmlns="" id="{46954189-A545-BE4D-B574-0798B519F03B}"/>
              </a:ext>
            </a:extLst>
          </p:cNvPr>
          <p:cNvSpPr/>
          <p:nvPr/>
        </p:nvSpPr>
        <p:spPr>
          <a:xfrm>
            <a:off x="5285131" y="5189648"/>
            <a:ext cx="65082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620F3DC2-8DFC-AC42-98CF-1BC0494A54AF}"/>
              </a:ext>
            </a:extLst>
          </p:cNvPr>
          <p:cNvSpPr txBox="1"/>
          <p:nvPr/>
        </p:nvSpPr>
        <p:spPr>
          <a:xfrm>
            <a:off x="5318411" y="5044272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6a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xmlns="" id="{5E161F0F-1689-BB46-AB08-80CBB45EF027}"/>
              </a:ext>
            </a:extLst>
          </p:cNvPr>
          <p:cNvSpPr txBox="1"/>
          <p:nvPr/>
        </p:nvSpPr>
        <p:spPr>
          <a:xfrm>
            <a:off x="5926892" y="5177142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6b</a:t>
            </a:r>
          </a:p>
        </p:txBody>
      </p:sp>
      <p:sp>
        <p:nvSpPr>
          <p:cNvPr id="196" name="Progress">
            <a:extLst>
              <a:ext uri="{FF2B5EF4-FFF2-40B4-BE49-F238E27FC236}">
                <a16:creationId xmlns:a16="http://schemas.microsoft.com/office/drawing/2014/main" xmlns="" id="{2B316465-702F-444F-9958-C2777BAC6019}"/>
              </a:ext>
            </a:extLst>
          </p:cNvPr>
          <p:cNvSpPr/>
          <p:nvPr/>
        </p:nvSpPr>
        <p:spPr>
          <a:xfrm>
            <a:off x="7940640" y="3667063"/>
            <a:ext cx="45891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75B202C0-64A4-424F-AF75-0B5F9EBDFC92}"/>
              </a:ext>
            </a:extLst>
          </p:cNvPr>
          <p:cNvSpPr txBox="1"/>
          <p:nvPr/>
        </p:nvSpPr>
        <p:spPr>
          <a:xfrm>
            <a:off x="8406178" y="3661958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3e</a:t>
            </a:r>
          </a:p>
        </p:txBody>
      </p:sp>
      <p:sp>
        <p:nvSpPr>
          <p:cNvPr id="73" name="Progress">
            <a:extLst>
              <a:ext uri="{FF2B5EF4-FFF2-40B4-BE49-F238E27FC236}">
                <a16:creationId xmlns:a16="http://schemas.microsoft.com/office/drawing/2014/main" xmlns="" id="{577D7571-D59B-454B-9288-D9F4EA941C0D}"/>
              </a:ext>
            </a:extLst>
          </p:cNvPr>
          <p:cNvSpPr/>
          <p:nvPr/>
        </p:nvSpPr>
        <p:spPr>
          <a:xfrm>
            <a:off x="7022551" y="2274018"/>
            <a:ext cx="843501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74" name="Progress">
            <a:extLst>
              <a:ext uri="{FF2B5EF4-FFF2-40B4-BE49-F238E27FC236}">
                <a16:creationId xmlns:a16="http://schemas.microsoft.com/office/drawing/2014/main" xmlns="" id="{ABAF019E-83CB-F948-9356-0EF54A04569D}"/>
              </a:ext>
            </a:extLst>
          </p:cNvPr>
          <p:cNvSpPr/>
          <p:nvPr/>
        </p:nvSpPr>
        <p:spPr>
          <a:xfrm>
            <a:off x="7921302" y="2273788"/>
            <a:ext cx="612506" cy="11018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9C65846-AC28-CC4B-B7D5-F20DA9E56597}"/>
              </a:ext>
            </a:extLst>
          </p:cNvPr>
          <p:cNvSpPr txBox="1"/>
          <p:nvPr/>
        </p:nvSpPr>
        <p:spPr>
          <a:xfrm>
            <a:off x="8589058" y="2273819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1e</a:t>
            </a:r>
          </a:p>
        </p:txBody>
      </p:sp>
      <p:sp>
        <p:nvSpPr>
          <p:cNvPr id="76" name="Progress">
            <a:extLst>
              <a:ext uri="{FF2B5EF4-FFF2-40B4-BE49-F238E27FC236}">
                <a16:creationId xmlns:a16="http://schemas.microsoft.com/office/drawing/2014/main" xmlns="" id="{A393174D-D13C-4543-8F4E-1B4256155E50}"/>
              </a:ext>
            </a:extLst>
          </p:cNvPr>
          <p:cNvSpPr/>
          <p:nvPr/>
        </p:nvSpPr>
        <p:spPr>
          <a:xfrm>
            <a:off x="6119388" y="4400277"/>
            <a:ext cx="65082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932491F-6853-7140-8940-58B49274C920}"/>
              </a:ext>
            </a:extLst>
          </p:cNvPr>
          <p:cNvSpPr txBox="1"/>
          <p:nvPr/>
        </p:nvSpPr>
        <p:spPr>
          <a:xfrm>
            <a:off x="6751735" y="4400886"/>
            <a:ext cx="365760" cy="10972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4d</a:t>
            </a:r>
          </a:p>
        </p:txBody>
      </p:sp>
      <p:sp>
        <p:nvSpPr>
          <p:cNvPr id="78" name="Progress">
            <a:extLst>
              <a:ext uri="{FF2B5EF4-FFF2-40B4-BE49-F238E27FC236}">
                <a16:creationId xmlns:a16="http://schemas.microsoft.com/office/drawing/2014/main" xmlns="" id="{A5E6D186-1B46-5A47-995F-30E6524B16D5}"/>
              </a:ext>
            </a:extLst>
          </p:cNvPr>
          <p:cNvSpPr/>
          <p:nvPr/>
        </p:nvSpPr>
        <p:spPr>
          <a:xfrm>
            <a:off x="5291130" y="2576431"/>
            <a:ext cx="271849" cy="11235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80" name="Progress">
            <a:extLst>
              <a:ext uri="{FF2B5EF4-FFF2-40B4-BE49-F238E27FC236}">
                <a16:creationId xmlns:a16="http://schemas.microsoft.com/office/drawing/2014/main" xmlns="" id="{D27B7DCC-BF17-3A42-A9EE-51104ED12786}"/>
              </a:ext>
            </a:extLst>
          </p:cNvPr>
          <p:cNvSpPr/>
          <p:nvPr/>
        </p:nvSpPr>
        <p:spPr>
          <a:xfrm>
            <a:off x="4617697" y="5420580"/>
            <a:ext cx="1688968" cy="108671"/>
          </a:xfrm>
          <a:prstGeom prst="roundRect">
            <a:avLst>
              <a:gd name="adj" fmla="val 50000"/>
            </a:avLst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D697EB51-A77A-8F41-9C7E-D05A2659FF55}"/>
              </a:ext>
            </a:extLst>
          </p:cNvPr>
          <p:cNvSpPr txBox="1"/>
          <p:nvPr/>
        </p:nvSpPr>
        <p:spPr>
          <a:xfrm>
            <a:off x="6365096" y="5413850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7a</a:t>
            </a:r>
          </a:p>
        </p:txBody>
      </p:sp>
      <p:sp>
        <p:nvSpPr>
          <p:cNvPr id="82" name="Progress">
            <a:extLst>
              <a:ext uri="{FF2B5EF4-FFF2-40B4-BE49-F238E27FC236}">
                <a16:creationId xmlns:a16="http://schemas.microsoft.com/office/drawing/2014/main" xmlns="" id="{ABA652C2-7C18-1C4F-8E01-2DEE38BE29ED}"/>
              </a:ext>
            </a:extLst>
          </p:cNvPr>
          <p:cNvSpPr/>
          <p:nvPr/>
        </p:nvSpPr>
        <p:spPr>
          <a:xfrm>
            <a:off x="5464466" y="5572728"/>
            <a:ext cx="1153424" cy="101433"/>
          </a:xfrm>
          <a:prstGeom prst="roundRect">
            <a:avLst>
              <a:gd name="adj" fmla="val 50000"/>
            </a:avLst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F257402D-95D6-8D4C-90A5-1E3F1D332A45}"/>
              </a:ext>
            </a:extLst>
          </p:cNvPr>
          <p:cNvSpPr txBox="1"/>
          <p:nvPr/>
        </p:nvSpPr>
        <p:spPr>
          <a:xfrm>
            <a:off x="6617890" y="5584812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E633159-8294-5B47-9CB0-6DAD8016AC3A}"/>
              </a:ext>
            </a:extLst>
          </p:cNvPr>
          <p:cNvSpPr txBox="1"/>
          <p:nvPr/>
        </p:nvSpPr>
        <p:spPr>
          <a:xfrm>
            <a:off x="7080171" y="5862891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7d</a:t>
            </a:r>
          </a:p>
        </p:txBody>
      </p:sp>
      <p:sp>
        <p:nvSpPr>
          <p:cNvPr id="86" name="Progress">
            <a:extLst>
              <a:ext uri="{FF2B5EF4-FFF2-40B4-BE49-F238E27FC236}">
                <a16:creationId xmlns:a16="http://schemas.microsoft.com/office/drawing/2014/main" xmlns="" id="{909CB73E-0A76-6844-9BFB-CE04B43FF954}"/>
              </a:ext>
            </a:extLst>
          </p:cNvPr>
          <p:cNvSpPr/>
          <p:nvPr/>
        </p:nvSpPr>
        <p:spPr>
          <a:xfrm>
            <a:off x="5964134" y="5862533"/>
            <a:ext cx="383231" cy="10614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8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87" name="Progress">
            <a:extLst>
              <a:ext uri="{FF2B5EF4-FFF2-40B4-BE49-F238E27FC236}">
                <a16:creationId xmlns:a16="http://schemas.microsoft.com/office/drawing/2014/main" xmlns="" id="{292DD6E3-F0B2-F54A-B2E1-D8271DE3502E}"/>
              </a:ext>
            </a:extLst>
          </p:cNvPr>
          <p:cNvSpPr/>
          <p:nvPr/>
        </p:nvSpPr>
        <p:spPr>
          <a:xfrm>
            <a:off x="6380002" y="5860730"/>
            <a:ext cx="334410" cy="1219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8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88" name="Progress">
            <a:extLst>
              <a:ext uri="{FF2B5EF4-FFF2-40B4-BE49-F238E27FC236}">
                <a16:creationId xmlns:a16="http://schemas.microsoft.com/office/drawing/2014/main" xmlns="" id="{CD77D189-3672-EF41-86A1-64E10FF2444F}"/>
              </a:ext>
            </a:extLst>
          </p:cNvPr>
          <p:cNvSpPr/>
          <p:nvPr/>
        </p:nvSpPr>
        <p:spPr>
          <a:xfrm>
            <a:off x="5467014" y="5716829"/>
            <a:ext cx="883724" cy="10303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>
                    <a:lumMod val="60000"/>
                    <a:lumOff val="40000"/>
                  </a:schemeClr>
                </a:solidFill>
              </a:rPr>
              <a:t>1</a:t>
            </a:r>
            <a:endParaRPr lang="ru-RU" sz="8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2008B5F6-EA64-0341-96F4-DBBD6074C088}"/>
              </a:ext>
            </a:extLst>
          </p:cNvPr>
          <p:cNvSpPr txBox="1"/>
          <p:nvPr/>
        </p:nvSpPr>
        <p:spPr>
          <a:xfrm>
            <a:off x="6863988" y="5695695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7c</a:t>
            </a:r>
          </a:p>
        </p:txBody>
      </p:sp>
      <p:sp>
        <p:nvSpPr>
          <p:cNvPr id="90" name="Progress">
            <a:extLst>
              <a:ext uri="{FF2B5EF4-FFF2-40B4-BE49-F238E27FC236}">
                <a16:creationId xmlns:a16="http://schemas.microsoft.com/office/drawing/2014/main" xmlns="" id="{B053EA88-C203-4E4F-9166-4661C3164717}"/>
              </a:ext>
            </a:extLst>
          </p:cNvPr>
          <p:cNvSpPr/>
          <p:nvPr/>
        </p:nvSpPr>
        <p:spPr>
          <a:xfrm>
            <a:off x="5928752" y="6013087"/>
            <a:ext cx="960588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F8DCFAD-8F3E-0F45-886F-290E61894744}"/>
              </a:ext>
            </a:extLst>
          </p:cNvPr>
          <p:cNvSpPr txBox="1"/>
          <p:nvPr/>
        </p:nvSpPr>
        <p:spPr>
          <a:xfrm>
            <a:off x="6889340" y="6010889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7e</a:t>
            </a:r>
          </a:p>
        </p:txBody>
      </p:sp>
      <p:sp>
        <p:nvSpPr>
          <p:cNvPr id="92" name="Progress">
            <a:extLst>
              <a:ext uri="{FF2B5EF4-FFF2-40B4-BE49-F238E27FC236}">
                <a16:creationId xmlns:a16="http://schemas.microsoft.com/office/drawing/2014/main" xmlns="" id="{B8F161A1-AF71-B643-B619-895A04393F05}"/>
              </a:ext>
            </a:extLst>
          </p:cNvPr>
          <p:cNvSpPr/>
          <p:nvPr/>
        </p:nvSpPr>
        <p:spPr>
          <a:xfrm>
            <a:off x="6748693" y="6158582"/>
            <a:ext cx="1267775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28B6CB43-BEC7-544C-B987-81E6CB386365}"/>
              </a:ext>
            </a:extLst>
          </p:cNvPr>
          <p:cNvSpPr txBox="1"/>
          <p:nvPr/>
        </p:nvSpPr>
        <p:spPr>
          <a:xfrm>
            <a:off x="7987215" y="6154138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7f</a:t>
            </a:r>
          </a:p>
        </p:txBody>
      </p:sp>
      <p:sp>
        <p:nvSpPr>
          <p:cNvPr id="94" name="Progress">
            <a:extLst>
              <a:ext uri="{FF2B5EF4-FFF2-40B4-BE49-F238E27FC236}">
                <a16:creationId xmlns:a16="http://schemas.microsoft.com/office/drawing/2014/main" xmlns="" id="{B94042A9-075A-6B40-B309-320BDF7093C2}"/>
              </a:ext>
            </a:extLst>
          </p:cNvPr>
          <p:cNvSpPr/>
          <p:nvPr/>
        </p:nvSpPr>
        <p:spPr>
          <a:xfrm>
            <a:off x="8227555" y="6157720"/>
            <a:ext cx="563025" cy="1097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3E44FA38-EC2D-824A-ACB9-67787FF41199}"/>
              </a:ext>
            </a:extLst>
          </p:cNvPr>
          <p:cNvSpPr txBox="1"/>
          <p:nvPr/>
        </p:nvSpPr>
        <p:spPr>
          <a:xfrm>
            <a:off x="8790580" y="6144337"/>
            <a:ext cx="36576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7g</a:t>
            </a:r>
          </a:p>
        </p:txBody>
      </p:sp>
      <p:sp>
        <p:nvSpPr>
          <p:cNvPr id="96" name="Progress">
            <a:extLst>
              <a:ext uri="{FF2B5EF4-FFF2-40B4-BE49-F238E27FC236}">
                <a16:creationId xmlns:a16="http://schemas.microsoft.com/office/drawing/2014/main" xmlns="" id="{56C5B8E0-8E23-FB4D-AC74-10AFCA292611}"/>
              </a:ext>
            </a:extLst>
          </p:cNvPr>
          <p:cNvSpPr/>
          <p:nvPr/>
        </p:nvSpPr>
        <p:spPr>
          <a:xfrm>
            <a:off x="6382906" y="5720214"/>
            <a:ext cx="354645" cy="10630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endParaRPr lang="ru-RU" sz="8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Progress">
            <a:extLst>
              <a:ext uri="{FF2B5EF4-FFF2-40B4-BE49-F238E27FC236}">
                <a16:creationId xmlns:a16="http://schemas.microsoft.com/office/drawing/2014/main" xmlns="" id="{F32066E4-C275-4647-A84F-B0B68858085D}"/>
              </a:ext>
            </a:extLst>
          </p:cNvPr>
          <p:cNvSpPr/>
          <p:nvPr/>
        </p:nvSpPr>
        <p:spPr>
          <a:xfrm>
            <a:off x="6739626" y="5861015"/>
            <a:ext cx="316725" cy="11410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8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AEB17D5-BC75-1D44-AFB6-0A9A78A77AB8}"/>
              </a:ext>
            </a:extLst>
          </p:cNvPr>
          <p:cNvSpPr>
            <a:spLocks noChangeAspect="1"/>
          </p:cNvSpPr>
          <p:nvPr/>
        </p:nvSpPr>
        <p:spPr>
          <a:xfrm>
            <a:off x="514439" y="179906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BF7441FC-F926-A841-89CF-DA07C5933431}"/>
              </a:ext>
            </a:extLst>
          </p:cNvPr>
          <p:cNvSpPr>
            <a:spLocks noChangeAspect="1"/>
          </p:cNvSpPr>
          <p:nvPr/>
        </p:nvSpPr>
        <p:spPr>
          <a:xfrm>
            <a:off x="514439" y="2597272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B830724-571C-4F49-B59B-3B6C8893D9AE}"/>
              </a:ext>
            </a:extLst>
          </p:cNvPr>
          <p:cNvSpPr>
            <a:spLocks noChangeAspect="1"/>
          </p:cNvSpPr>
          <p:nvPr/>
        </p:nvSpPr>
        <p:spPr>
          <a:xfrm>
            <a:off x="514439" y="3317003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6BC3109D-56D0-384D-A9FD-D08126E491ED}"/>
              </a:ext>
            </a:extLst>
          </p:cNvPr>
          <p:cNvSpPr>
            <a:spLocks noChangeAspect="1"/>
          </p:cNvSpPr>
          <p:nvPr/>
        </p:nvSpPr>
        <p:spPr>
          <a:xfrm>
            <a:off x="519050" y="4043954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5A6896D7-1D23-BD45-8A44-9F059265C313}"/>
              </a:ext>
            </a:extLst>
          </p:cNvPr>
          <p:cNvSpPr>
            <a:spLocks noChangeAspect="1"/>
          </p:cNvSpPr>
          <p:nvPr/>
        </p:nvSpPr>
        <p:spPr>
          <a:xfrm>
            <a:off x="514439" y="4638080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86D47FB-417D-9E43-BACB-54D08258E69C}"/>
              </a:ext>
            </a:extLst>
          </p:cNvPr>
          <p:cNvSpPr>
            <a:spLocks noChangeAspect="1"/>
          </p:cNvSpPr>
          <p:nvPr/>
        </p:nvSpPr>
        <p:spPr>
          <a:xfrm>
            <a:off x="514439" y="4997073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0A2D4E7-F5FF-8C4C-8FBB-6755C2651784}"/>
              </a:ext>
            </a:extLst>
          </p:cNvPr>
          <p:cNvSpPr>
            <a:spLocks noChangeAspect="1"/>
          </p:cNvSpPr>
          <p:nvPr/>
        </p:nvSpPr>
        <p:spPr>
          <a:xfrm>
            <a:off x="514439" y="5724844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595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5A3266-AEA0-F748-B53A-EC5B965B1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ETL platform (AbInitio) resiliency and re-architecture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AB45B5B-1419-FC46-8748-974A8F83623D}"/>
              </a:ext>
            </a:extLst>
          </p:cNvPr>
          <p:cNvSpPr/>
          <p:nvPr/>
        </p:nvSpPr>
        <p:spPr>
          <a:xfrm rot="16200000">
            <a:off x="2180091" y="1516210"/>
            <a:ext cx="2459258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1B8A87-9259-BC41-B053-434A5DD4F9E8}"/>
              </a:ext>
            </a:extLst>
          </p:cNvPr>
          <p:cNvSpPr txBox="1"/>
          <p:nvPr/>
        </p:nvSpPr>
        <p:spPr>
          <a:xfrm>
            <a:off x="2122080" y="1297316"/>
            <a:ext cx="2572461" cy="27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474747"/>
                </a:solidFill>
                <a:latin typeface="Meta Offc Pro Normal" panose="020B0504030101020102" pitchFamily="34" charset="0"/>
              </a:rPr>
              <a:t>Abinito on AIX (Current)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33C78C5-D6E2-FA44-882D-17555E543FBB}"/>
              </a:ext>
            </a:extLst>
          </p:cNvPr>
          <p:cNvSpPr/>
          <p:nvPr/>
        </p:nvSpPr>
        <p:spPr>
          <a:xfrm>
            <a:off x="2494337" y="1935197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Scheduler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(Maestro)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FDA5B3E-2482-7D4E-833B-8427595DC126}"/>
              </a:ext>
            </a:extLst>
          </p:cNvPr>
          <p:cNvSpPr/>
          <p:nvPr/>
        </p:nvSpPr>
        <p:spPr>
          <a:xfrm>
            <a:off x="2426746" y="1754529"/>
            <a:ext cx="871978" cy="143551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E3B7CEF-BE05-E34F-8573-FF6D41A92712}"/>
              </a:ext>
            </a:extLst>
          </p:cNvPr>
          <p:cNvSpPr txBox="1"/>
          <p:nvPr/>
        </p:nvSpPr>
        <p:spPr>
          <a:xfrm>
            <a:off x="2426745" y="1748384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Head node (AIX)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B5EA131-AA11-E047-8BDD-68FECB372E04}"/>
              </a:ext>
            </a:extLst>
          </p:cNvPr>
          <p:cNvSpPr/>
          <p:nvPr/>
        </p:nvSpPr>
        <p:spPr>
          <a:xfrm>
            <a:off x="2494337" y="2341544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Orchestrator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(Harmony)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DDC13C5-FC77-B54F-944E-F9E5B4CDD1B5}"/>
              </a:ext>
            </a:extLst>
          </p:cNvPr>
          <p:cNvSpPr/>
          <p:nvPr/>
        </p:nvSpPr>
        <p:spPr>
          <a:xfrm>
            <a:off x="2494337" y="2747891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Code promo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(Live queue)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F39DFAF-72EE-A048-ACDF-33F532A1ADD8}"/>
              </a:ext>
            </a:extLst>
          </p:cNvPr>
          <p:cNvSpPr/>
          <p:nvPr/>
        </p:nvSpPr>
        <p:spPr>
          <a:xfrm>
            <a:off x="3562156" y="1935197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Scheduler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(Maestro)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3639D8F5-C519-D74B-967B-E56A1B6EFE77}"/>
              </a:ext>
            </a:extLst>
          </p:cNvPr>
          <p:cNvSpPr/>
          <p:nvPr/>
        </p:nvSpPr>
        <p:spPr>
          <a:xfrm>
            <a:off x="3489491" y="1754529"/>
            <a:ext cx="877051" cy="143551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1C33C82-96AD-A34E-865D-B9E529DB3B27}"/>
              </a:ext>
            </a:extLst>
          </p:cNvPr>
          <p:cNvSpPr txBox="1"/>
          <p:nvPr/>
        </p:nvSpPr>
        <p:spPr>
          <a:xfrm>
            <a:off x="3489491" y="1748384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Head node (AIX)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EC1B4722-E7CD-D447-9814-5C8972844426}"/>
              </a:ext>
            </a:extLst>
          </p:cNvPr>
          <p:cNvSpPr/>
          <p:nvPr/>
        </p:nvSpPr>
        <p:spPr>
          <a:xfrm>
            <a:off x="3562156" y="2341544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Orchestrator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(Harmony)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7109F4-4FB1-C947-8DEE-A5DEAA8A4B4B}"/>
              </a:ext>
            </a:extLst>
          </p:cNvPr>
          <p:cNvSpPr/>
          <p:nvPr/>
        </p:nvSpPr>
        <p:spPr>
          <a:xfrm>
            <a:off x="3562156" y="2747891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Code promo</a:t>
            </a:r>
          </a:p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(Live queue)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91FD91-C70A-0042-9914-956C6096F326}"/>
              </a:ext>
            </a:extLst>
          </p:cNvPr>
          <p:cNvSpPr txBox="1"/>
          <p:nvPr/>
        </p:nvSpPr>
        <p:spPr>
          <a:xfrm>
            <a:off x="2877349" y="3284184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Worker nodes (AIX)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281CB7F1-A459-9741-B3F4-784450C2B436}"/>
              </a:ext>
            </a:extLst>
          </p:cNvPr>
          <p:cNvSpPr/>
          <p:nvPr/>
        </p:nvSpPr>
        <p:spPr>
          <a:xfrm>
            <a:off x="2509215" y="3498274"/>
            <a:ext cx="375952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W1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F692CAA1-C359-B640-830D-0311A16D8E9C}"/>
              </a:ext>
            </a:extLst>
          </p:cNvPr>
          <p:cNvSpPr/>
          <p:nvPr/>
        </p:nvSpPr>
        <p:spPr>
          <a:xfrm>
            <a:off x="2995917" y="3498274"/>
            <a:ext cx="375952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W2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A9F26698-6118-7443-9FD8-98D89103F6C5}"/>
              </a:ext>
            </a:extLst>
          </p:cNvPr>
          <p:cNvSpPr/>
          <p:nvPr/>
        </p:nvSpPr>
        <p:spPr>
          <a:xfrm>
            <a:off x="3906870" y="3498274"/>
            <a:ext cx="375952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W4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B97ABD7-3B5A-BC4F-85E6-9EB794D6045A}"/>
              </a:ext>
            </a:extLst>
          </p:cNvPr>
          <p:cNvSpPr/>
          <p:nvPr/>
        </p:nvSpPr>
        <p:spPr>
          <a:xfrm rot="16200000">
            <a:off x="5396640" y="1514846"/>
            <a:ext cx="2461986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C18A9BC-3018-AD4E-A3C1-44F2004094ED}"/>
              </a:ext>
            </a:extLst>
          </p:cNvPr>
          <p:cNvSpPr/>
          <p:nvPr/>
        </p:nvSpPr>
        <p:spPr>
          <a:xfrm>
            <a:off x="5566561" y="1838308"/>
            <a:ext cx="858822" cy="2097906"/>
          </a:xfrm>
          <a:prstGeom prst="rect">
            <a:avLst/>
          </a:prstGeom>
          <a:solidFill>
            <a:srgbClr val="2F6F7A"/>
          </a:solidFill>
          <a:ln w="22225">
            <a:solidFill>
              <a:srgbClr val="0054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9DFCB08-0822-024E-B555-E98904344534}"/>
              </a:ext>
            </a:extLst>
          </p:cNvPr>
          <p:cNvSpPr txBox="1"/>
          <p:nvPr/>
        </p:nvSpPr>
        <p:spPr>
          <a:xfrm>
            <a:off x="5553730" y="1931269"/>
            <a:ext cx="87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Worker node </a:t>
            </a:r>
          </a:p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(Linux)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08949605-27DE-3B4F-94AB-DD1C2436E582}"/>
              </a:ext>
            </a:extLst>
          </p:cNvPr>
          <p:cNvSpPr/>
          <p:nvPr/>
        </p:nvSpPr>
        <p:spPr>
          <a:xfrm>
            <a:off x="5625223" y="2263538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Scheduler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(Maestro)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8056D96-FD47-9243-8FEA-7528C6CFC558}"/>
              </a:ext>
            </a:extLst>
          </p:cNvPr>
          <p:cNvSpPr/>
          <p:nvPr/>
        </p:nvSpPr>
        <p:spPr>
          <a:xfrm>
            <a:off x="5625223" y="2690139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(Maestro)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95166511-50F3-2146-B32B-A27219B54FC4}"/>
              </a:ext>
            </a:extLst>
          </p:cNvPr>
          <p:cNvSpPr/>
          <p:nvPr/>
        </p:nvSpPr>
        <p:spPr>
          <a:xfrm>
            <a:off x="5625223" y="3116740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 promo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(Live queue)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B3168C-E7B1-6F43-B379-30D4DBB99AF0}"/>
              </a:ext>
            </a:extLst>
          </p:cNvPr>
          <p:cNvSpPr/>
          <p:nvPr/>
        </p:nvSpPr>
        <p:spPr>
          <a:xfrm>
            <a:off x="6845346" y="1844403"/>
            <a:ext cx="858822" cy="2091811"/>
          </a:xfrm>
          <a:prstGeom prst="rect">
            <a:avLst/>
          </a:prstGeom>
          <a:solidFill>
            <a:srgbClr val="2F6F7A"/>
          </a:solidFill>
          <a:ln w="22225">
            <a:solidFill>
              <a:srgbClr val="0054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260E18C-FF4C-2147-8114-A34736B7D926}"/>
              </a:ext>
            </a:extLst>
          </p:cNvPr>
          <p:cNvSpPr txBox="1"/>
          <p:nvPr/>
        </p:nvSpPr>
        <p:spPr>
          <a:xfrm>
            <a:off x="6845346" y="1937365"/>
            <a:ext cx="858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Worker node </a:t>
            </a:r>
          </a:p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(Linux)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DC27EF2-29AA-7844-99BA-0D8C4D93EAF2}"/>
              </a:ext>
            </a:extLst>
          </p:cNvPr>
          <p:cNvSpPr/>
          <p:nvPr/>
        </p:nvSpPr>
        <p:spPr>
          <a:xfrm>
            <a:off x="6902426" y="2269634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Scheduler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(Maestro)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D250170-6C11-BE47-9DA0-C15F2CAB6B70}"/>
              </a:ext>
            </a:extLst>
          </p:cNvPr>
          <p:cNvSpPr/>
          <p:nvPr/>
        </p:nvSpPr>
        <p:spPr>
          <a:xfrm>
            <a:off x="6902426" y="2696061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(Maestro)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4AA00D5-7802-5449-A5A3-C9F8D0FA1214}"/>
              </a:ext>
            </a:extLst>
          </p:cNvPr>
          <p:cNvSpPr/>
          <p:nvPr/>
        </p:nvSpPr>
        <p:spPr>
          <a:xfrm>
            <a:off x="6902426" y="3122488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 promo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(Live queue)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E013683-DE3D-644F-B70D-1A697DAF544A}"/>
              </a:ext>
            </a:extLst>
          </p:cNvPr>
          <p:cNvSpPr txBox="1"/>
          <p:nvPr/>
        </p:nvSpPr>
        <p:spPr>
          <a:xfrm>
            <a:off x="5339993" y="1297316"/>
            <a:ext cx="2572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474747"/>
                </a:solidFill>
                <a:latin typeface="Meta Offc Pro Normal" panose="020B0504030101020102" pitchFamily="34" charset="0"/>
              </a:rPr>
              <a:t>Abinito on Linux (Interim)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63EFCDE4-3371-5546-9B34-5D4E26701C69}"/>
              </a:ext>
            </a:extLst>
          </p:cNvPr>
          <p:cNvSpPr/>
          <p:nvPr/>
        </p:nvSpPr>
        <p:spPr>
          <a:xfrm>
            <a:off x="2122080" y="4358439"/>
            <a:ext cx="2572461" cy="367089"/>
          </a:xfrm>
          <a:prstGeom prst="rect">
            <a:avLst/>
          </a:prstGeom>
          <a:solidFill>
            <a:srgbClr val="FF6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Shared storage (GPFS)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2F2759A-76EB-474E-AD6F-6B0B6E9978B4}"/>
              </a:ext>
            </a:extLst>
          </p:cNvPr>
          <p:cNvSpPr/>
          <p:nvPr/>
        </p:nvSpPr>
        <p:spPr>
          <a:xfrm>
            <a:off x="5339993" y="4358440"/>
            <a:ext cx="2572461" cy="371896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  <a:latin typeface="Meta Offc Pro Normal" panose="020B0504030101020102" pitchFamily="34" charset="0"/>
              </a:rPr>
              <a:t>Shared storage (NFS)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771478E-1C8C-B447-9190-114531D319D2}"/>
              </a:ext>
            </a:extLst>
          </p:cNvPr>
          <p:cNvSpPr/>
          <p:nvPr/>
        </p:nvSpPr>
        <p:spPr>
          <a:xfrm rot="16200000">
            <a:off x="8980063" y="1514845"/>
            <a:ext cx="2461987" cy="2569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ta Offc Pro Normal" panose="020B0504030101020102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505C508A-D285-AA47-9496-BF630285C936}"/>
              </a:ext>
            </a:extLst>
          </p:cNvPr>
          <p:cNvSpPr txBox="1"/>
          <p:nvPr/>
        </p:nvSpPr>
        <p:spPr>
          <a:xfrm>
            <a:off x="8715315" y="1295155"/>
            <a:ext cx="299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474747"/>
                </a:solidFill>
                <a:latin typeface="Meta Offc Pro Normal" panose="020B0504030101020102" pitchFamily="34" charset="0"/>
              </a:rPr>
              <a:t>Abinito on Cloud-containers (End state)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7178C73-A492-4B41-BBC5-10B405C10FC2}"/>
              </a:ext>
            </a:extLst>
          </p:cNvPr>
          <p:cNvSpPr/>
          <p:nvPr/>
        </p:nvSpPr>
        <p:spPr>
          <a:xfrm>
            <a:off x="8923417" y="4355606"/>
            <a:ext cx="2572461" cy="378494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  <a:latin typeface="Meta Offc Pro Normal" panose="020B0504030101020102" pitchFamily="34" charset="0"/>
              </a:rPr>
              <a:t>Shared storage (Gluster / EFS)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A3CF0453-7516-E144-A499-332179497999}"/>
              </a:ext>
            </a:extLst>
          </p:cNvPr>
          <p:cNvSpPr/>
          <p:nvPr/>
        </p:nvSpPr>
        <p:spPr>
          <a:xfrm>
            <a:off x="4873246" y="2194904"/>
            <a:ext cx="277741" cy="279079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Meta Offc Pro Normal" panose="020B0504030101020102" pitchFamily="34" charset="0"/>
              </a:rPr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10DF099-DA63-9D47-BA97-36D5EE26863E}"/>
              </a:ext>
            </a:extLst>
          </p:cNvPr>
          <p:cNvGrpSpPr/>
          <p:nvPr/>
        </p:nvGrpSpPr>
        <p:grpSpPr>
          <a:xfrm>
            <a:off x="9032322" y="1688050"/>
            <a:ext cx="2356202" cy="2254487"/>
            <a:chOff x="8358502" y="1730912"/>
            <a:chExt cx="2356202" cy="225448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29EDC54D-41CB-5244-BA91-5F315EE7590F}"/>
                </a:ext>
              </a:extLst>
            </p:cNvPr>
            <p:cNvSpPr/>
            <p:nvPr/>
          </p:nvSpPr>
          <p:spPr>
            <a:xfrm>
              <a:off x="8358502" y="1730912"/>
              <a:ext cx="2356202" cy="777281"/>
            </a:xfrm>
            <a:prstGeom prst="rect">
              <a:avLst/>
            </a:prstGeom>
            <a:solidFill>
              <a:srgbClr val="2F6F7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/>
                </a:solidFill>
                <a:latin typeface="Meta Offc Pro Normal" panose="020B0504030101020102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D34A3D6-07BF-2240-AD42-E0202F7D8756}"/>
                </a:ext>
              </a:extLst>
            </p:cNvPr>
            <p:cNvSpPr/>
            <p:nvPr/>
          </p:nvSpPr>
          <p:spPr>
            <a:xfrm>
              <a:off x="8548299" y="2034565"/>
              <a:ext cx="353991" cy="3641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Meta Offc Pro Normal" panose="020B0504030101020102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B94B97BD-33CB-554B-B6EE-5BF404FAEADB}"/>
                </a:ext>
              </a:extLst>
            </p:cNvPr>
            <p:cNvSpPr/>
            <p:nvPr/>
          </p:nvSpPr>
          <p:spPr>
            <a:xfrm>
              <a:off x="9093191" y="2034565"/>
              <a:ext cx="353991" cy="3641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Meta Offc Pro Normal" panose="020B0504030101020102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E3537F1-6801-424F-8C0F-72778839C24F}"/>
                </a:ext>
              </a:extLst>
            </p:cNvPr>
            <p:cNvSpPr/>
            <p:nvPr/>
          </p:nvSpPr>
          <p:spPr>
            <a:xfrm>
              <a:off x="9638083" y="2034565"/>
              <a:ext cx="353991" cy="3641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Meta Offc Pro Normal" panose="020B0504030101020102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BB353744-E433-8E48-80E4-BDBD385B4EBC}"/>
                </a:ext>
              </a:extLst>
            </p:cNvPr>
            <p:cNvSpPr/>
            <p:nvPr/>
          </p:nvSpPr>
          <p:spPr>
            <a:xfrm>
              <a:off x="10182975" y="2034565"/>
              <a:ext cx="353991" cy="3641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Meta Offc Pro Normal" panose="020B0504030101020102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CF2D708-AB54-AA4A-B178-FF55181EECF7}"/>
                </a:ext>
              </a:extLst>
            </p:cNvPr>
            <p:cNvSpPr txBox="1"/>
            <p:nvPr/>
          </p:nvSpPr>
          <p:spPr>
            <a:xfrm>
              <a:off x="8365410" y="1769033"/>
              <a:ext cx="23492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Worker node (Linux containers)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87794E4E-F531-BF41-9069-F2C5D420CA9E}"/>
                </a:ext>
              </a:extLst>
            </p:cNvPr>
            <p:cNvSpPr/>
            <p:nvPr/>
          </p:nvSpPr>
          <p:spPr>
            <a:xfrm>
              <a:off x="8358502" y="2580479"/>
              <a:ext cx="1088680" cy="420116"/>
            </a:xfrm>
            <a:prstGeom prst="rect">
              <a:avLst/>
            </a:prstGeom>
            <a:solidFill>
              <a:srgbClr val="2F6F7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Cloud Scheduler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624DC513-9171-D34F-B54A-EDD0B727513C}"/>
                </a:ext>
              </a:extLst>
            </p:cNvPr>
            <p:cNvSpPr/>
            <p:nvPr/>
          </p:nvSpPr>
          <p:spPr>
            <a:xfrm>
              <a:off x="8358502" y="3072881"/>
              <a:ext cx="2356202" cy="420116"/>
            </a:xfrm>
            <a:prstGeom prst="rect">
              <a:avLst/>
            </a:prstGeom>
            <a:solidFill>
              <a:srgbClr val="2F6F7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Data Hub replacement / integration with Cloud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99632D2-19A7-D848-9ECC-92D7A149C362}"/>
                </a:ext>
              </a:extLst>
            </p:cNvPr>
            <p:cNvSpPr/>
            <p:nvPr/>
          </p:nvSpPr>
          <p:spPr>
            <a:xfrm>
              <a:off x="8365410" y="3565283"/>
              <a:ext cx="1081772" cy="420116"/>
            </a:xfrm>
            <a:prstGeom prst="rect">
              <a:avLst/>
            </a:prstGeom>
            <a:solidFill>
              <a:srgbClr val="2F6F7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Code promotion</a:t>
              </a:r>
            </a:p>
            <a:p>
              <a:pPr algn="ctr"/>
              <a:r>
                <a:rPr lang="en-US" sz="800">
                  <a:solidFill>
                    <a:schemeClr val="bg1"/>
                  </a:solidFill>
                  <a:latin typeface="Meta Offc Pro Normal" panose="020B0504030101020102" pitchFamily="34" charset="0"/>
                </a:rPr>
                <a:t>(Jenkins)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B2595F2E-C8F2-F44D-A6F9-4F3675AFB460}"/>
              </a:ext>
            </a:extLst>
          </p:cNvPr>
          <p:cNvSpPr/>
          <p:nvPr/>
        </p:nvSpPr>
        <p:spPr>
          <a:xfrm>
            <a:off x="1789471" y="1245064"/>
            <a:ext cx="6297561" cy="36200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6CA785F-3549-9440-88DC-67495514B9DE}"/>
              </a:ext>
            </a:extLst>
          </p:cNvPr>
          <p:cNvSpPr/>
          <p:nvPr/>
        </p:nvSpPr>
        <p:spPr>
          <a:xfrm>
            <a:off x="8715315" y="1245064"/>
            <a:ext cx="2998465" cy="36200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xmlns="" id="{89EE88A8-3E7E-4B49-9B6D-FA90E1FCA789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4366542" y="2614259"/>
            <a:ext cx="1174619" cy="1002408"/>
          </a:xfrm>
          <a:prstGeom prst="bentConnector3">
            <a:avLst>
              <a:gd name="adj1" fmla="val 56209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1C660280-3C43-6140-A7EB-14A09C43682C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4694541" y="4541984"/>
            <a:ext cx="645452" cy="240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85F14955-E873-7642-98BC-094E489C8762}"/>
              </a:ext>
            </a:extLst>
          </p:cNvPr>
          <p:cNvSpPr/>
          <p:nvPr/>
        </p:nvSpPr>
        <p:spPr>
          <a:xfrm>
            <a:off x="4873246" y="4146597"/>
            <a:ext cx="277741" cy="279079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Meta Offc Pro Normal" panose="020B0504030101020102" pitchFamily="34" charset="0"/>
              </a:rPr>
              <a:t>2</a:t>
            </a:r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41774B0D-CAA8-7D4E-85E5-529508363774}"/>
              </a:ext>
            </a:extLst>
          </p:cNvPr>
          <p:cNvSpPr/>
          <p:nvPr/>
        </p:nvSpPr>
        <p:spPr>
          <a:xfrm>
            <a:off x="8164077" y="2688972"/>
            <a:ext cx="503497" cy="11672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E7D77B44-8D55-5346-BF60-A80E33D3A694}"/>
              </a:ext>
            </a:extLst>
          </p:cNvPr>
          <p:cNvSpPr/>
          <p:nvPr/>
        </p:nvSpPr>
        <p:spPr>
          <a:xfrm>
            <a:off x="8263009" y="2194904"/>
            <a:ext cx="277741" cy="279079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Meta Offc Pro Normal" panose="020B0504030101020102" pitchFamily="34" charset="0"/>
              </a:rPr>
              <a:t>3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xmlns="" id="{7B63154D-5A30-CA44-A872-6A51FFF557D6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408311" y="4036654"/>
            <a:ext cx="8586" cy="32178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xmlns="" id="{AA058152-8FA2-D044-A752-910B37AEE2D6}"/>
              </a:ext>
            </a:extLst>
          </p:cNvPr>
          <p:cNvCxnSpPr>
            <a:cxnSpLocks/>
          </p:cNvCxnSpPr>
          <p:nvPr/>
        </p:nvCxnSpPr>
        <p:spPr>
          <a:xfrm flipH="1">
            <a:off x="6643279" y="4033820"/>
            <a:ext cx="8586" cy="32178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xmlns="" id="{24C93986-D417-DF4A-A34B-F257F7A17C39}"/>
              </a:ext>
            </a:extLst>
          </p:cNvPr>
          <p:cNvCxnSpPr>
            <a:cxnSpLocks/>
            <a:stCxn id="66" idx="1"/>
            <a:endCxn id="80" idx="0"/>
          </p:cNvCxnSpPr>
          <p:nvPr/>
        </p:nvCxnSpPr>
        <p:spPr>
          <a:xfrm flipH="1">
            <a:off x="10209648" y="4030660"/>
            <a:ext cx="1409" cy="32494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932C2247-4D8F-9E45-99A9-A52AAEE93359}"/>
              </a:ext>
            </a:extLst>
          </p:cNvPr>
          <p:cNvSpPr txBox="1"/>
          <p:nvPr/>
        </p:nvSpPr>
        <p:spPr>
          <a:xfrm>
            <a:off x="4694541" y="1739576"/>
            <a:ext cx="64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Q2 </a:t>
            </a:r>
            <a:b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</a:br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2019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5DB6FBAC-849C-4A4F-A0F7-5840959CEACA}"/>
              </a:ext>
            </a:extLst>
          </p:cNvPr>
          <p:cNvSpPr txBox="1"/>
          <p:nvPr/>
        </p:nvSpPr>
        <p:spPr>
          <a:xfrm>
            <a:off x="4694541" y="3696385"/>
            <a:ext cx="64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Q3 </a:t>
            </a:r>
            <a:b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</a:br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2019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87525E44-6CA1-0E42-B5E5-960CE439D8F9}"/>
              </a:ext>
            </a:extLst>
          </p:cNvPr>
          <p:cNvSpPr txBox="1"/>
          <p:nvPr/>
        </p:nvSpPr>
        <p:spPr>
          <a:xfrm>
            <a:off x="8082412" y="1739576"/>
            <a:ext cx="63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Q4 </a:t>
            </a:r>
            <a:b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</a:br>
            <a:r>
              <a:rPr lang="en-US" sz="1200">
                <a:solidFill>
                  <a:srgbClr val="474747"/>
                </a:solidFill>
                <a:latin typeface="Meta Offc Pro Normal" panose="020B0504030101020102" pitchFamily="34" charset="0"/>
              </a:rPr>
              <a:t>2020</a:t>
            </a:r>
          </a:p>
        </p:txBody>
      </p: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xmlns="" id="{050D46FC-D7C4-A746-A2AA-E864237EE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91225"/>
              </p:ext>
            </p:extLst>
          </p:nvPr>
        </p:nvGraphicFramePr>
        <p:xfrm>
          <a:off x="1789472" y="4944848"/>
          <a:ext cx="9945328" cy="15071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2961">
                  <a:extLst>
                    <a:ext uri="{9D8B030D-6E8A-4147-A177-3AD203B41FA5}">
                      <a16:colId xmlns:a16="http://schemas.microsoft.com/office/drawing/2014/main" xmlns="" val="1686321767"/>
                    </a:ext>
                  </a:extLst>
                </a:gridCol>
                <a:gridCol w="878774">
                  <a:extLst>
                    <a:ext uri="{9D8B030D-6E8A-4147-A177-3AD203B41FA5}">
                      <a16:colId xmlns:a16="http://schemas.microsoft.com/office/drawing/2014/main" xmlns="" val="807208826"/>
                    </a:ext>
                  </a:extLst>
                </a:gridCol>
                <a:gridCol w="2834531">
                  <a:extLst>
                    <a:ext uri="{9D8B030D-6E8A-4147-A177-3AD203B41FA5}">
                      <a16:colId xmlns:a16="http://schemas.microsoft.com/office/drawing/2014/main" xmlns="" val="3026008819"/>
                    </a:ext>
                  </a:extLst>
                </a:gridCol>
                <a:gridCol w="2676328">
                  <a:extLst>
                    <a:ext uri="{9D8B030D-6E8A-4147-A177-3AD203B41FA5}">
                      <a16:colId xmlns:a16="http://schemas.microsoft.com/office/drawing/2014/main" xmlns="" val="605368291"/>
                    </a:ext>
                  </a:extLst>
                </a:gridCol>
                <a:gridCol w="2992734">
                  <a:extLst>
                    <a:ext uri="{9D8B030D-6E8A-4147-A177-3AD203B41FA5}">
                      <a16:colId xmlns:a16="http://schemas.microsoft.com/office/drawing/2014/main" xmlns="" val="4161061418"/>
                    </a:ext>
                  </a:extLst>
                </a:gridCol>
              </a:tblGrid>
              <a:tr h="272243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Timeframe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Description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Gaps addressed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Gaps outstanding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0581766"/>
                  </a:ext>
                </a:extLst>
              </a:tr>
              <a:tr h="3121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June 2019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Migrate jobs from Abi AIX to Abi Linux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AIX HW / OS, Head node constraints, Data Hub – Cloud integration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Maestro, GPFS, Orchestration, promotion tools, DQ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404848"/>
                  </a:ext>
                </a:extLst>
              </a:tr>
              <a:tr h="3121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Q3-2019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Migrate GPFS storage to NFS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GPFS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Maestro, Orchestration, promotion tools, DQ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007121"/>
                  </a:ext>
                </a:extLst>
              </a:tr>
              <a:tr h="442396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Q4-2019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Cloud based ETL ecosystem  – Abi on containers, New scheduler, code promotion tool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Scheduler, Orchestration, promotion tools, DQ tool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Meta Offc Pro Normal" panose="020B0504030101020102" pitchFamily="34" charset="0"/>
                        </a:rPr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765501"/>
                  </a:ext>
                </a:extLst>
              </a:tr>
            </a:tbl>
          </a:graphicData>
        </a:graphic>
      </p:graphicFrame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28FC6DF5-14A6-0749-B061-867262A45706}"/>
              </a:ext>
            </a:extLst>
          </p:cNvPr>
          <p:cNvSpPr/>
          <p:nvPr/>
        </p:nvSpPr>
        <p:spPr>
          <a:xfrm>
            <a:off x="1945569" y="5332574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6F61821E-0D28-C447-B003-796AF839FF12}"/>
              </a:ext>
            </a:extLst>
          </p:cNvPr>
          <p:cNvSpPr/>
          <p:nvPr/>
        </p:nvSpPr>
        <p:spPr>
          <a:xfrm>
            <a:off x="1945569" y="5725495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2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B5F27AEF-5AD4-CC4C-8793-381AED87DCEE}"/>
              </a:ext>
            </a:extLst>
          </p:cNvPr>
          <p:cNvSpPr/>
          <p:nvPr/>
        </p:nvSpPr>
        <p:spPr>
          <a:xfrm>
            <a:off x="1945569" y="6154723"/>
            <a:ext cx="176511" cy="177361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69C0BFD-5BEF-F64F-B948-05745C912852}"/>
              </a:ext>
            </a:extLst>
          </p:cNvPr>
          <p:cNvSpPr/>
          <p:nvPr/>
        </p:nvSpPr>
        <p:spPr>
          <a:xfrm>
            <a:off x="2426745" y="3297118"/>
            <a:ext cx="1939797" cy="639097"/>
          </a:xfrm>
          <a:prstGeom prst="rect">
            <a:avLst/>
          </a:prstGeom>
          <a:noFill/>
          <a:ln w="22225">
            <a:solidFill>
              <a:srgbClr val="0054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xmlns="" id="{7094E9A1-FF16-A440-B070-12C8691B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11986"/>
              </p:ext>
            </p:extLst>
          </p:nvPr>
        </p:nvGraphicFramePr>
        <p:xfrm>
          <a:off x="457200" y="1243624"/>
          <a:ext cx="1180059" cy="27870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80059">
                  <a:extLst>
                    <a:ext uri="{9D8B030D-6E8A-4147-A177-3AD203B41FA5}">
                      <a16:colId xmlns:a16="http://schemas.microsoft.com/office/drawing/2014/main" xmlns="" val="1333167495"/>
                    </a:ext>
                  </a:extLst>
                </a:gridCol>
              </a:tblGrid>
              <a:tr h="4645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Legend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8974942"/>
                  </a:ext>
                </a:extLst>
              </a:tr>
              <a:tr h="464506">
                <a:tc>
                  <a:txBody>
                    <a:bodyPr/>
                    <a:lstStyle/>
                    <a:p>
                      <a:endParaRPr lang="en-US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1442527"/>
                  </a:ext>
                </a:extLst>
              </a:tr>
              <a:tr h="4645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End of life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6372550"/>
                  </a:ext>
                </a:extLst>
              </a:tr>
              <a:tr h="464506"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36256"/>
                  </a:ext>
                </a:extLst>
              </a:tr>
              <a:tr h="464506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Target state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1034932"/>
                  </a:ext>
                </a:extLst>
              </a:tr>
              <a:tr h="464506">
                <a:tc>
                  <a:txBody>
                    <a:bodyPr/>
                    <a:lstStyle/>
                    <a:p>
                      <a:endParaRPr lang="en-US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783762"/>
                  </a:ext>
                </a:extLst>
              </a:tr>
            </a:tbl>
          </a:graphicData>
        </a:graphic>
      </p:graphicFrame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C5B53821-FEFE-6D45-BAE0-3672292AC1CB}"/>
              </a:ext>
            </a:extLst>
          </p:cNvPr>
          <p:cNvSpPr/>
          <p:nvPr/>
        </p:nvSpPr>
        <p:spPr>
          <a:xfrm>
            <a:off x="859253" y="1818067"/>
            <a:ext cx="375952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bg1">
                  <a:lumMod val="95000"/>
                </a:schemeClr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4A7E79F-0F5B-FD43-B5C4-1B2F86C847B5}"/>
              </a:ext>
            </a:extLst>
          </p:cNvPr>
          <p:cNvSpPr/>
          <p:nvPr/>
        </p:nvSpPr>
        <p:spPr>
          <a:xfrm>
            <a:off x="859253" y="2743076"/>
            <a:ext cx="375952" cy="356572"/>
          </a:xfrm>
          <a:prstGeom prst="rect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bg1">
                  <a:lumMod val="95000"/>
                </a:schemeClr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38B3C8-8563-4A45-82C2-1B0B0B4C7499}"/>
              </a:ext>
            </a:extLst>
          </p:cNvPr>
          <p:cNvSpPr txBox="1"/>
          <p:nvPr/>
        </p:nvSpPr>
        <p:spPr>
          <a:xfrm>
            <a:off x="5796887" y="1610302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Meta Offc Pro Normal" panose="020B0504030101020102" pitchFamily="34" charset="0"/>
              </a:rPr>
              <a:t>SSB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AFA5F4A9-7E6E-8B44-AB46-7844A5C52D10}"/>
              </a:ext>
            </a:extLst>
          </p:cNvPr>
          <p:cNvSpPr txBox="1"/>
          <p:nvPr/>
        </p:nvSpPr>
        <p:spPr>
          <a:xfrm>
            <a:off x="7069412" y="16325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Meta Offc Pro Normal" panose="020B0504030101020102" pitchFamily="34" charset="0"/>
              </a:rPr>
              <a:t>BDC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427B07D-0BD3-334E-9BFC-D6FF882F904D}"/>
              </a:ext>
            </a:extLst>
          </p:cNvPr>
          <p:cNvSpPr/>
          <p:nvPr/>
        </p:nvSpPr>
        <p:spPr>
          <a:xfrm>
            <a:off x="3448914" y="3498274"/>
            <a:ext cx="375952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>
                    <a:lumMod val="95000"/>
                  </a:schemeClr>
                </a:solidFill>
                <a:latin typeface="Meta Offc Pro Normal" panose="020B0504030101020102" pitchFamily="34" charset="0"/>
              </a:rPr>
              <a:t>W3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C5996BA-30BD-0F4A-8D91-919846068088}"/>
              </a:ext>
            </a:extLst>
          </p:cNvPr>
          <p:cNvSpPr/>
          <p:nvPr/>
        </p:nvSpPr>
        <p:spPr>
          <a:xfrm>
            <a:off x="5613513" y="3523032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Data Quality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(B&amp;C)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4A4B523-8AAF-6248-AA6C-70B2DB092F85}"/>
              </a:ext>
            </a:extLst>
          </p:cNvPr>
          <p:cNvSpPr/>
          <p:nvPr/>
        </p:nvSpPr>
        <p:spPr>
          <a:xfrm>
            <a:off x="6890716" y="3528780"/>
            <a:ext cx="744663" cy="356572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Data Quality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(B&amp;C)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0C529C8-0F8F-8547-A139-CA2094996E30}"/>
              </a:ext>
            </a:extLst>
          </p:cNvPr>
          <p:cNvSpPr/>
          <p:nvPr/>
        </p:nvSpPr>
        <p:spPr>
          <a:xfrm>
            <a:off x="10233997" y="3528780"/>
            <a:ext cx="1154527" cy="420116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Data Quality</a:t>
            </a:r>
          </a:p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(Abi DQE)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8AB6024-DC96-FC42-91E1-B2F4254ABF93}"/>
              </a:ext>
            </a:extLst>
          </p:cNvPr>
          <p:cNvSpPr txBox="1"/>
          <p:nvPr/>
        </p:nvSpPr>
        <p:spPr>
          <a:xfrm>
            <a:off x="11094165" y="763350"/>
            <a:ext cx="803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6000"/>
                </a:solidFill>
              </a:rPr>
              <a:t>DRAFT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93DB0BA-AE53-AE4D-AE1A-401A69DDD081}"/>
              </a:ext>
            </a:extLst>
          </p:cNvPr>
          <p:cNvSpPr/>
          <p:nvPr/>
        </p:nvSpPr>
        <p:spPr>
          <a:xfrm>
            <a:off x="10241916" y="2522528"/>
            <a:ext cx="1154527" cy="420116"/>
          </a:xfrm>
          <a:prstGeom prst="rect">
            <a:avLst/>
          </a:prstGeom>
          <a:solidFill>
            <a:srgbClr val="2F6F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Orchestrator</a:t>
            </a:r>
          </a:p>
          <a:p>
            <a:pPr algn="ctr"/>
            <a:r>
              <a:rPr lang="en-US" sz="800">
                <a:solidFill>
                  <a:schemeClr val="bg1"/>
                </a:solidFill>
                <a:latin typeface="Meta Offc Pro Normal" panose="020B0504030101020102" pitchFamily="34" charset="0"/>
              </a:rPr>
              <a:t>(OpenShift)</a:t>
            </a:r>
          </a:p>
        </p:txBody>
      </p:sp>
    </p:spTree>
    <p:extLst>
      <p:ext uri="{BB962C8B-B14F-4D97-AF65-F5344CB8AC3E}">
        <p14:creationId xmlns:p14="http://schemas.microsoft.com/office/powerpoint/2010/main" val="4245849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5648E6-3E40-C24D-BA8C-BA5FED7AB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321350"/>
            <a:ext cx="12191999" cy="914400"/>
          </a:xfrm>
        </p:spPr>
        <p:txBody>
          <a:bodyPr/>
          <a:lstStyle/>
          <a:p>
            <a:r>
              <a:rPr lang="en-US" sz="6600"/>
              <a:t>DECISION &amp;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37D2DF-78D0-BE46-8F52-D0A05BD41436}"/>
              </a:ext>
            </a:extLst>
          </p:cNvPr>
          <p:cNvSpPr txBox="1"/>
          <p:nvPr/>
        </p:nvSpPr>
        <p:spPr>
          <a:xfrm>
            <a:off x="8435971" y="6027003"/>
            <a:ext cx="3756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OWNER :  BRANDON HARRIS</a:t>
            </a:r>
          </a:p>
          <a:p>
            <a:r>
              <a:rPr lang="en-US" sz="2400">
                <a:solidFill>
                  <a:schemeClr val="bg1"/>
                </a:solidFill>
              </a:rPr>
              <a:t>	     TINTU PATHROSE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58189AA2-AD51-5343-BF24-8A82D61E03EC}"/>
              </a:ext>
            </a:extLst>
          </p:cNvPr>
          <p:cNvSpPr txBox="1">
            <a:spLocks/>
          </p:cNvSpPr>
          <p:nvPr/>
        </p:nvSpPr>
        <p:spPr>
          <a:xfrm>
            <a:off x="0" y="3793502"/>
            <a:ext cx="12191999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None/>
              <a:defRPr sz="8000" b="0" i="0" kern="1200">
                <a:solidFill>
                  <a:schemeClr val="bg1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ZIPLINE</a:t>
            </a:r>
          </a:p>
        </p:txBody>
      </p:sp>
    </p:spTree>
    <p:extLst>
      <p:ext uri="{BB962C8B-B14F-4D97-AF65-F5344CB8AC3E}">
        <p14:creationId xmlns:p14="http://schemas.microsoft.com/office/powerpoint/2010/main" val="912600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8BFD7F9-A4CB-C847-99FC-6515FF5256FD}"/>
              </a:ext>
            </a:extLst>
          </p:cNvPr>
          <p:cNvSpPr/>
          <p:nvPr/>
        </p:nvSpPr>
        <p:spPr>
          <a:xfrm>
            <a:off x="457200" y="1566300"/>
            <a:ext cx="36576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4C5049A2-32E6-3041-8F60-BABEDA7E1ED8}"/>
              </a:ext>
            </a:extLst>
          </p:cNvPr>
          <p:cNvSpPr/>
          <p:nvPr/>
        </p:nvSpPr>
        <p:spPr>
          <a:xfrm>
            <a:off x="4267948" y="1561662"/>
            <a:ext cx="36576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23498CC-289E-7242-BEF6-7537DA91EDB7}"/>
              </a:ext>
            </a:extLst>
          </p:cNvPr>
          <p:cNvSpPr/>
          <p:nvPr/>
        </p:nvSpPr>
        <p:spPr>
          <a:xfrm>
            <a:off x="8078696" y="1561662"/>
            <a:ext cx="3657600" cy="3671202"/>
          </a:xfrm>
          <a:prstGeom prst="rect">
            <a:avLst/>
          </a:prstGeom>
          <a:solidFill>
            <a:srgbClr val="00548A"/>
          </a:solidFill>
          <a:ln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Meta Offc Pro Normal" panose="020B0504030101020102" pitchFamily="34" charset="0"/>
              </a:rPr>
              <a:t>FICO DMP</a:t>
            </a:r>
          </a:p>
          <a:p>
            <a:pPr algn="ctr"/>
            <a:r>
              <a:rPr lang="en-US" sz="1600">
                <a:latin typeface="Meta Offc Pro Normal" panose="020B0504030101020102" pitchFamily="34" charset="0"/>
              </a:rPr>
              <a:t>(Architecture - TBD)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A4BD7C-9EE6-5343-8C5C-7A5035348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science – Analytic workbench with integrated governance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02AB74-B35E-FD42-BF8A-473FB5A84117}"/>
              </a:ext>
            </a:extLst>
          </p:cNvPr>
          <p:cNvSpPr/>
          <p:nvPr/>
        </p:nvSpPr>
        <p:spPr>
          <a:xfrm>
            <a:off x="1853687" y="2019350"/>
            <a:ext cx="1788374" cy="109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747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F01282A-1BB2-6D46-A52E-C98E223C8D63}"/>
              </a:ext>
            </a:extLst>
          </p:cNvPr>
          <p:cNvSpPr/>
          <p:nvPr/>
        </p:nvSpPr>
        <p:spPr>
          <a:xfrm>
            <a:off x="2021642" y="2221526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SAS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A5CB785-64D8-C04E-96CA-DB50E7DC26B2}"/>
              </a:ext>
            </a:extLst>
          </p:cNvPr>
          <p:cNvSpPr/>
          <p:nvPr/>
        </p:nvSpPr>
        <p:spPr>
          <a:xfrm>
            <a:off x="2543431" y="2221526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H2O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23C2124-CB4B-2048-A500-795E90EE71DB}"/>
              </a:ext>
            </a:extLst>
          </p:cNvPr>
          <p:cNvSpPr/>
          <p:nvPr/>
        </p:nvSpPr>
        <p:spPr>
          <a:xfrm>
            <a:off x="3065220" y="2221526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R</a:t>
            </a:r>
          </a:p>
        </p:txBody>
      </p:sp>
      <p:sp>
        <p:nvSpPr>
          <p:cNvPr id="26" name="Freeform 33">
            <a:extLst>
              <a:ext uri="{FF2B5EF4-FFF2-40B4-BE49-F238E27FC236}">
                <a16:creationId xmlns:a16="http://schemas.microsoft.com/office/drawing/2014/main" xmlns="" id="{8496278B-9AD2-D246-B40E-4C65F525C2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5017" y="3830347"/>
            <a:ext cx="401941" cy="401060"/>
          </a:xfrm>
          <a:custGeom>
            <a:avLst/>
            <a:gdLst>
              <a:gd name="T0" fmla="*/ 127 w 233"/>
              <a:gd name="T1" fmla="*/ 157 h 232"/>
              <a:gd name="T2" fmla="*/ 116 w 233"/>
              <a:gd name="T3" fmla="*/ 168 h 232"/>
              <a:gd name="T4" fmla="*/ 106 w 233"/>
              <a:gd name="T5" fmla="*/ 157 h 232"/>
              <a:gd name="T6" fmla="*/ 116 w 233"/>
              <a:gd name="T7" fmla="*/ 147 h 232"/>
              <a:gd name="T8" fmla="*/ 127 w 233"/>
              <a:gd name="T9" fmla="*/ 157 h 232"/>
              <a:gd name="T10" fmla="*/ 156 w 233"/>
              <a:gd name="T11" fmla="*/ 157 h 232"/>
              <a:gd name="T12" fmla="*/ 116 w 233"/>
              <a:gd name="T13" fmla="*/ 197 h 232"/>
              <a:gd name="T14" fmla="*/ 77 w 233"/>
              <a:gd name="T15" fmla="*/ 157 h 232"/>
              <a:gd name="T16" fmla="*/ 116 w 233"/>
              <a:gd name="T17" fmla="*/ 118 h 232"/>
              <a:gd name="T18" fmla="*/ 156 w 233"/>
              <a:gd name="T19" fmla="*/ 157 h 232"/>
              <a:gd name="T20" fmla="*/ 137 w 233"/>
              <a:gd name="T21" fmla="*/ 157 h 232"/>
              <a:gd name="T22" fmla="*/ 142 w 233"/>
              <a:gd name="T23" fmla="*/ 151 h 232"/>
              <a:gd name="T24" fmla="*/ 139 w 233"/>
              <a:gd name="T25" fmla="*/ 144 h 232"/>
              <a:gd name="T26" fmla="*/ 131 w 233"/>
              <a:gd name="T27" fmla="*/ 143 h 232"/>
              <a:gd name="T28" fmla="*/ 129 w 233"/>
              <a:gd name="T29" fmla="*/ 135 h 232"/>
              <a:gd name="T30" fmla="*/ 123 w 233"/>
              <a:gd name="T31" fmla="*/ 132 h 232"/>
              <a:gd name="T32" fmla="*/ 116 w 233"/>
              <a:gd name="T33" fmla="*/ 137 h 232"/>
              <a:gd name="T34" fmla="*/ 110 w 233"/>
              <a:gd name="T35" fmla="*/ 132 h 232"/>
              <a:gd name="T36" fmla="*/ 103 w 233"/>
              <a:gd name="T37" fmla="*/ 135 h 232"/>
              <a:gd name="T38" fmla="*/ 102 w 233"/>
              <a:gd name="T39" fmla="*/ 143 h 232"/>
              <a:gd name="T40" fmla="*/ 94 w 233"/>
              <a:gd name="T41" fmla="*/ 144 h 232"/>
              <a:gd name="T42" fmla="*/ 91 w 233"/>
              <a:gd name="T43" fmla="*/ 151 h 232"/>
              <a:gd name="T44" fmla="*/ 96 w 233"/>
              <a:gd name="T45" fmla="*/ 157 h 232"/>
              <a:gd name="T46" fmla="*/ 91 w 233"/>
              <a:gd name="T47" fmla="*/ 164 h 232"/>
              <a:gd name="T48" fmla="*/ 94 w 233"/>
              <a:gd name="T49" fmla="*/ 170 h 232"/>
              <a:gd name="T50" fmla="*/ 102 w 233"/>
              <a:gd name="T51" fmla="*/ 172 h 232"/>
              <a:gd name="T52" fmla="*/ 103 w 233"/>
              <a:gd name="T53" fmla="*/ 180 h 232"/>
              <a:gd name="T54" fmla="*/ 110 w 233"/>
              <a:gd name="T55" fmla="*/ 183 h 232"/>
              <a:gd name="T56" fmla="*/ 116 w 233"/>
              <a:gd name="T57" fmla="*/ 178 h 232"/>
              <a:gd name="T58" fmla="*/ 123 w 233"/>
              <a:gd name="T59" fmla="*/ 183 h 232"/>
              <a:gd name="T60" fmla="*/ 129 w 233"/>
              <a:gd name="T61" fmla="*/ 180 h 232"/>
              <a:gd name="T62" fmla="*/ 131 w 233"/>
              <a:gd name="T63" fmla="*/ 172 h 232"/>
              <a:gd name="T64" fmla="*/ 139 w 233"/>
              <a:gd name="T65" fmla="*/ 170 h 232"/>
              <a:gd name="T66" fmla="*/ 142 w 233"/>
              <a:gd name="T67" fmla="*/ 164 h 232"/>
              <a:gd name="T68" fmla="*/ 137 w 233"/>
              <a:gd name="T69" fmla="*/ 157 h 232"/>
              <a:gd name="T70" fmla="*/ 233 w 233"/>
              <a:gd name="T71" fmla="*/ 116 h 232"/>
              <a:gd name="T72" fmla="*/ 116 w 233"/>
              <a:gd name="T73" fmla="*/ 232 h 232"/>
              <a:gd name="T74" fmla="*/ 0 w 233"/>
              <a:gd name="T75" fmla="*/ 116 h 232"/>
              <a:gd name="T76" fmla="*/ 116 w 233"/>
              <a:gd name="T77" fmla="*/ 0 h 232"/>
              <a:gd name="T78" fmla="*/ 233 w 233"/>
              <a:gd name="T79" fmla="*/ 116 h 232"/>
              <a:gd name="T80" fmla="*/ 161 w 233"/>
              <a:gd name="T81" fmla="*/ 157 h 232"/>
              <a:gd name="T82" fmla="*/ 116 w 233"/>
              <a:gd name="T83" fmla="*/ 113 h 232"/>
              <a:gd name="T84" fmla="*/ 72 w 233"/>
              <a:gd name="T85" fmla="*/ 157 h 232"/>
              <a:gd name="T86" fmla="*/ 116 w 233"/>
              <a:gd name="T87" fmla="*/ 202 h 232"/>
              <a:gd name="T88" fmla="*/ 161 w 233"/>
              <a:gd name="T89" fmla="*/ 157 h 232"/>
              <a:gd name="T90" fmla="*/ 206 w 233"/>
              <a:gd name="T91" fmla="*/ 100 h 232"/>
              <a:gd name="T92" fmla="*/ 172 w 233"/>
              <a:gd name="T93" fmla="*/ 65 h 232"/>
              <a:gd name="T94" fmla="*/ 162 w 233"/>
              <a:gd name="T95" fmla="*/ 67 h 232"/>
              <a:gd name="T96" fmla="*/ 145 w 233"/>
              <a:gd name="T97" fmla="*/ 55 h 232"/>
              <a:gd name="T98" fmla="*/ 143 w 233"/>
              <a:gd name="T99" fmla="*/ 55 h 232"/>
              <a:gd name="T100" fmla="*/ 111 w 233"/>
              <a:gd name="T101" fmla="*/ 30 h 232"/>
              <a:gd name="T102" fmla="*/ 80 w 233"/>
              <a:gd name="T103" fmla="*/ 54 h 232"/>
              <a:gd name="T104" fmla="*/ 57 w 233"/>
              <a:gd name="T105" fmla="*/ 77 h 232"/>
              <a:gd name="T106" fmla="*/ 57 w 233"/>
              <a:gd name="T107" fmla="*/ 79 h 232"/>
              <a:gd name="T108" fmla="*/ 54 w 233"/>
              <a:gd name="T109" fmla="*/ 79 h 232"/>
              <a:gd name="T110" fmla="*/ 26 w 233"/>
              <a:gd name="T111" fmla="*/ 107 h 232"/>
              <a:gd name="T112" fmla="*/ 54 w 233"/>
              <a:gd name="T113" fmla="*/ 135 h 232"/>
              <a:gd name="T114" fmla="*/ 72 w 233"/>
              <a:gd name="T115" fmla="*/ 135 h 232"/>
              <a:gd name="T116" fmla="*/ 116 w 233"/>
              <a:gd name="T117" fmla="*/ 107 h 232"/>
              <a:gd name="T118" fmla="*/ 161 w 233"/>
              <a:gd name="T119" fmla="*/ 135 h 232"/>
              <a:gd name="T120" fmla="*/ 172 w 233"/>
              <a:gd name="T121" fmla="*/ 135 h 232"/>
              <a:gd name="T122" fmla="*/ 206 w 233"/>
              <a:gd name="T123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3" h="232">
                <a:moveTo>
                  <a:pt x="127" y="157"/>
                </a:moveTo>
                <a:cubicBezTo>
                  <a:pt x="127" y="163"/>
                  <a:pt x="122" y="168"/>
                  <a:pt x="116" y="168"/>
                </a:cubicBezTo>
                <a:cubicBezTo>
                  <a:pt x="111" y="168"/>
                  <a:pt x="106" y="163"/>
                  <a:pt x="106" y="157"/>
                </a:cubicBezTo>
                <a:cubicBezTo>
                  <a:pt x="106" y="152"/>
                  <a:pt x="111" y="147"/>
                  <a:pt x="116" y="147"/>
                </a:cubicBezTo>
                <a:cubicBezTo>
                  <a:pt x="122" y="147"/>
                  <a:pt x="127" y="152"/>
                  <a:pt x="127" y="157"/>
                </a:cubicBezTo>
                <a:close/>
                <a:moveTo>
                  <a:pt x="156" y="157"/>
                </a:moveTo>
                <a:cubicBezTo>
                  <a:pt x="156" y="179"/>
                  <a:pt x="138" y="197"/>
                  <a:pt x="116" y="197"/>
                </a:cubicBezTo>
                <a:cubicBezTo>
                  <a:pt x="95" y="197"/>
                  <a:pt x="77" y="179"/>
                  <a:pt x="77" y="157"/>
                </a:cubicBezTo>
                <a:cubicBezTo>
                  <a:pt x="77" y="136"/>
                  <a:pt x="95" y="118"/>
                  <a:pt x="116" y="118"/>
                </a:cubicBezTo>
                <a:cubicBezTo>
                  <a:pt x="138" y="118"/>
                  <a:pt x="156" y="136"/>
                  <a:pt x="156" y="157"/>
                </a:cubicBezTo>
                <a:close/>
                <a:moveTo>
                  <a:pt x="137" y="157"/>
                </a:moveTo>
                <a:cubicBezTo>
                  <a:pt x="137" y="154"/>
                  <a:pt x="139" y="152"/>
                  <a:pt x="142" y="151"/>
                </a:cubicBezTo>
                <a:cubicBezTo>
                  <a:pt x="141" y="149"/>
                  <a:pt x="140" y="146"/>
                  <a:pt x="139" y="144"/>
                </a:cubicBezTo>
                <a:cubicBezTo>
                  <a:pt x="136" y="146"/>
                  <a:pt x="133" y="145"/>
                  <a:pt x="131" y="143"/>
                </a:cubicBezTo>
                <a:cubicBezTo>
                  <a:pt x="129" y="141"/>
                  <a:pt x="128" y="138"/>
                  <a:pt x="129" y="135"/>
                </a:cubicBezTo>
                <a:cubicBezTo>
                  <a:pt x="128" y="134"/>
                  <a:pt x="125" y="133"/>
                  <a:pt x="123" y="132"/>
                </a:cubicBezTo>
                <a:cubicBezTo>
                  <a:pt x="122" y="135"/>
                  <a:pt x="120" y="137"/>
                  <a:pt x="116" y="137"/>
                </a:cubicBezTo>
                <a:cubicBezTo>
                  <a:pt x="113" y="137"/>
                  <a:pt x="111" y="135"/>
                  <a:pt x="110" y="132"/>
                </a:cubicBezTo>
                <a:cubicBezTo>
                  <a:pt x="108" y="133"/>
                  <a:pt x="105" y="134"/>
                  <a:pt x="103" y="135"/>
                </a:cubicBezTo>
                <a:cubicBezTo>
                  <a:pt x="105" y="138"/>
                  <a:pt x="104" y="141"/>
                  <a:pt x="102" y="143"/>
                </a:cubicBezTo>
                <a:cubicBezTo>
                  <a:pt x="100" y="145"/>
                  <a:pt x="97" y="146"/>
                  <a:pt x="94" y="144"/>
                </a:cubicBezTo>
                <a:cubicBezTo>
                  <a:pt x="93" y="146"/>
                  <a:pt x="92" y="149"/>
                  <a:pt x="91" y="151"/>
                </a:cubicBezTo>
                <a:cubicBezTo>
                  <a:pt x="94" y="152"/>
                  <a:pt x="96" y="154"/>
                  <a:pt x="96" y="157"/>
                </a:cubicBezTo>
                <a:cubicBezTo>
                  <a:pt x="96" y="161"/>
                  <a:pt x="94" y="163"/>
                  <a:pt x="91" y="164"/>
                </a:cubicBezTo>
                <a:cubicBezTo>
                  <a:pt x="92" y="166"/>
                  <a:pt x="93" y="169"/>
                  <a:pt x="94" y="170"/>
                </a:cubicBezTo>
                <a:cubicBezTo>
                  <a:pt x="97" y="169"/>
                  <a:pt x="100" y="170"/>
                  <a:pt x="102" y="172"/>
                </a:cubicBezTo>
                <a:cubicBezTo>
                  <a:pt x="104" y="174"/>
                  <a:pt x="105" y="177"/>
                  <a:pt x="103" y="180"/>
                </a:cubicBezTo>
                <a:cubicBezTo>
                  <a:pt x="105" y="181"/>
                  <a:pt x="108" y="182"/>
                  <a:pt x="110" y="183"/>
                </a:cubicBezTo>
                <a:cubicBezTo>
                  <a:pt x="111" y="180"/>
                  <a:pt x="113" y="178"/>
                  <a:pt x="116" y="178"/>
                </a:cubicBezTo>
                <a:cubicBezTo>
                  <a:pt x="120" y="178"/>
                  <a:pt x="122" y="180"/>
                  <a:pt x="123" y="183"/>
                </a:cubicBezTo>
                <a:cubicBezTo>
                  <a:pt x="125" y="182"/>
                  <a:pt x="128" y="181"/>
                  <a:pt x="129" y="180"/>
                </a:cubicBezTo>
                <a:cubicBezTo>
                  <a:pt x="128" y="177"/>
                  <a:pt x="129" y="174"/>
                  <a:pt x="131" y="172"/>
                </a:cubicBezTo>
                <a:cubicBezTo>
                  <a:pt x="133" y="170"/>
                  <a:pt x="136" y="169"/>
                  <a:pt x="139" y="170"/>
                </a:cubicBezTo>
                <a:cubicBezTo>
                  <a:pt x="140" y="169"/>
                  <a:pt x="141" y="166"/>
                  <a:pt x="142" y="164"/>
                </a:cubicBezTo>
                <a:cubicBezTo>
                  <a:pt x="139" y="163"/>
                  <a:pt x="137" y="161"/>
                  <a:pt x="137" y="157"/>
                </a:cubicBezTo>
                <a:close/>
                <a:moveTo>
                  <a:pt x="233" y="116"/>
                </a:moveTo>
                <a:cubicBezTo>
                  <a:pt x="233" y="180"/>
                  <a:pt x="180" y="232"/>
                  <a:pt x="116" y="232"/>
                </a:cubicBezTo>
                <a:cubicBezTo>
                  <a:pt x="53" y="232"/>
                  <a:pt x="0" y="180"/>
                  <a:pt x="0" y="116"/>
                </a:cubicBezTo>
                <a:cubicBezTo>
                  <a:pt x="0" y="52"/>
                  <a:pt x="53" y="0"/>
                  <a:pt x="116" y="0"/>
                </a:cubicBezTo>
                <a:cubicBezTo>
                  <a:pt x="180" y="0"/>
                  <a:pt x="233" y="52"/>
                  <a:pt x="233" y="116"/>
                </a:cubicBezTo>
                <a:close/>
                <a:moveTo>
                  <a:pt x="161" y="157"/>
                </a:moveTo>
                <a:cubicBezTo>
                  <a:pt x="161" y="133"/>
                  <a:pt x="141" y="113"/>
                  <a:pt x="116" y="113"/>
                </a:cubicBezTo>
                <a:cubicBezTo>
                  <a:pt x="92" y="113"/>
                  <a:pt x="72" y="133"/>
                  <a:pt x="72" y="157"/>
                </a:cubicBezTo>
                <a:cubicBezTo>
                  <a:pt x="72" y="182"/>
                  <a:pt x="92" y="202"/>
                  <a:pt x="116" y="202"/>
                </a:cubicBezTo>
                <a:cubicBezTo>
                  <a:pt x="141" y="202"/>
                  <a:pt x="161" y="182"/>
                  <a:pt x="161" y="157"/>
                </a:cubicBezTo>
                <a:close/>
                <a:moveTo>
                  <a:pt x="206" y="100"/>
                </a:moveTo>
                <a:cubicBezTo>
                  <a:pt x="206" y="81"/>
                  <a:pt x="191" y="65"/>
                  <a:pt x="172" y="65"/>
                </a:cubicBezTo>
                <a:cubicBezTo>
                  <a:pt x="168" y="65"/>
                  <a:pt x="165" y="66"/>
                  <a:pt x="162" y="67"/>
                </a:cubicBezTo>
                <a:cubicBezTo>
                  <a:pt x="159" y="60"/>
                  <a:pt x="153" y="55"/>
                  <a:pt x="145" y="55"/>
                </a:cubicBezTo>
                <a:cubicBezTo>
                  <a:pt x="144" y="55"/>
                  <a:pt x="144" y="55"/>
                  <a:pt x="143" y="55"/>
                </a:cubicBezTo>
                <a:cubicBezTo>
                  <a:pt x="140" y="41"/>
                  <a:pt x="127" y="30"/>
                  <a:pt x="111" y="30"/>
                </a:cubicBezTo>
                <a:cubicBezTo>
                  <a:pt x="96" y="30"/>
                  <a:pt x="84" y="40"/>
                  <a:pt x="80" y="54"/>
                </a:cubicBezTo>
                <a:cubicBezTo>
                  <a:pt x="67" y="54"/>
                  <a:pt x="57" y="64"/>
                  <a:pt x="57" y="77"/>
                </a:cubicBezTo>
                <a:cubicBezTo>
                  <a:pt x="57" y="78"/>
                  <a:pt x="57" y="79"/>
                  <a:pt x="57" y="79"/>
                </a:cubicBezTo>
                <a:cubicBezTo>
                  <a:pt x="56" y="79"/>
                  <a:pt x="55" y="79"/>
                  <a:pt x="54" y="79"/>
                </a:cubicBezTo>
                <a:cubicBezTo>
                  <a:pt x="39" y="79"/>
                  <a:pt x="26" y="92"/>
                  <a:pt x="26" y="107"/>
                </a:cubicBezTo>
                <a:cubicBezTo>
                  <a:pt x="26" y="122"/>
                  <a:pt x="39" y="135"/>
                  <a:pt x="54" y="135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80" y="118"/>
                  <a:pt x="97" y="107"/>
                  <a:pt x="116" y="107"/>
                </a:cubicBezTo>
                <a:cubicBezTo>
                  <a:pt x="136" y="107"/>
                  <a:pt x="153" y="118"/>
                  <a:pt x="161" y="135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191" y="135"/>
                  <a:pt x="206" y="119"/>
                  <a:pt x="206" y="100"/>
                </a:cubicBezTo>
                <a:close/>
              </a:path>
            </a:pathLst>
          </a:custGeom>
          <a:solidFill>
            <a:srgbClr val="0054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BACC22D-7E57-094E-A2F0-6DDAEE57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77" y="3834292"/>
            <a:ext cx="369204" cy="3828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5230D2F-01C5-854F-993A-27D0C63A91F9}"/>
              </a:ext>
            </a:extLst>
          </p:cNvPr>
          <p:cNvSpPr/>
          <p:nvPr/>
        </p:nvSpPr>
        <p:spPr>
          <a:xfrm>
            <a:off x="1853687" y="3396677"/>
            <a:ext cx="1788374" cy="234350"/>
          </a:xfrm>
          <a:prstGeom prst="rect">
            <a:avLst/>
          </a:prstGeom>
          <a:solidFill>
            <a:srgbClr val="00548A"/>
          </a:solidFill>
          <a:ln w="635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Alation Data Catalog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4EA29-8CFB-0F4E-BB84-A1C6C3767207}"/>
              </a:ext>
            </a:extLst>
          </p:cNvPr>
          <p:cNvSpPr txBox="1"/>
          <p:nvPr/>
        </p:nvSpPr>
        <p:spPr>
          <a:xfrm>
            <a:off x="1775976" y="4218655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Snowflake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2D5682B-E7E3-DA45-AB75-67BDED847D50}"/>
              </a:ext>
            </a:extLst>
          </p:cNvPr>
          <p:cNvSpPr txBox="1"/>
          <p:nvPr/>
        </p:nvSpPr>
        <p:spPr>
          <a:xfrm>
            <a:off x="3199732" y="4214108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S3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D29F2B8-2D25-8F4B-B995-C89104EE18ED}"/>
              </a:ext>
            </a:extLst>
          </p:cNvPr>
          <p:cNvCxnSpPr>
            <a:cxnSpLocks/>
          </p:cNvCxnSpPr>
          <p:nvPr/>
        </p:nvCxnSpPr>
        <p:spPr>
          <a:xfrm>
            <a:off x="2129599" y="3684047"/>
            <a:ext cx="0" cy="10390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710BB59B-A836-704F-871B-67752C6410D8}"/>
              </a:ext>
            </a:extLst>
          </p:cNvPr>
          <p:cNvCxnSpPr>
            <a:cxnSpLocks/>
          </p:cNvCxnSpPr>
          <p:nvPr/>
        </p:nvCxnSpPr>
        <p:spPr>
          <a:xfrm>
            <a:off x="3354769" y="3684047"/>
            <a:ext cx="0" cy="10824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4">
            <a:extLst>
              <a:ext uri="{FF2B5EF4-FFF2-40B4-BE49-F238E27FC236}">
                <a16:creationId xmlns:a16="http://schemas.microsoft.com/office/drawing/2014/main" xmlns="" id="{74D426F2-5C0A-2445-B896-EBF4CE96F4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92491" y="4659666"/>
            <a:ext cx="293002" cy="293002"/>
          </a:xfrm>
          <a:custGeom>
            <a:avLst/>
            <a:gdLst>
              <a:gd name="T0" fmla="*/ 60 w 64"/>
              <a:gd name="T1" fmla="*/ 5 h 64"/>
              <a:gd name="T2" fmla="*/ 32 w 64"/>
              <a:gd name="T3" fmla="*/ 0 h 64"/>
              <a:gd name="T4" fmla="*/ 4 w 64"/>
              <a:gd name="T5" fmla="*/ 5 h 64"/>
              <a:gd name="T6" fmla="*/ 0 w 64"/>
              <a:gd name="T7" fmla="*/ 10 h 64"/>
              <a:gd name="T8" fmla="*/ 0 w 64"/>
              <a:gd name="T9" fmla="*/ 54 h 64"/>
              <a:gd name="T10" fmla="*/ 4 w 64"/>
              <a:gd name="T11" fmla="*/ 59 h 64"/>
              <a:gd name="T12" fmla="*/ 32 w 64"/>
              <a:gd name="T13" fmla="*/ 64 h 64"/>
              <a:gd name="T14" fmla="*/ 60 w 64"/>
              <a:gd name="T15" fmla="*/ 59 h 64"/>
              <a:gd name="T16" fmla="*/ 64 w 64"/>
              <a:gd name="T17" fmla="*/ 54 h 64"/>
              <a:gd name="T18" fmla="*/ 64 w 64"/>
              <a:gd name="T19" fmla="*/ 10 h 64"/>
              <a:gd name="T20" fmla="*/ 60 w 64"/>
              <a:gd name="T21" fmla="*/ 5 h 64"/>
              <a:gd name="T22" fmla="*/ 32 w 64"/>
              <a:gd name="T23" fmla="*/ 4 h 64"/>
              <a:gd name="T24" fmla="*/ 60 w 64"/>
              <a:gd name="T25" fmla="*/ 10 h 64"/>
              <a:gd name="T26" fmla="*/ 32 w 64"/>
              <a:gd name="T27" fmla="*/ 16 h 64"/>
              <a:gd name="T28" fmla="*/ 4 w 64"/>
              <a:gd name="T29" fmla="*/ 10 h 64"/>
              <a:gd name="T30" fmla="*/ 32 w 64"/>
              <a:gd name="T31" fmla="*/ 4 h 64"/>
              <a:gd name="T32" fmla="*/ 32 w 64"/>
              <a:gd name="T33" fmla="*/ 20 h 64"/>
              <a:gd name="T34" fmla="*/ 60 w 64"/>
              <a:gd name="T35" fmla="*/ 15 h 64"/>
              <a:gd name="T36" fmla="*/ 60 w 64"/>
              <a:gd name="T37" fmla="*/ 24 h 64"/>
              <a:gd name="T38" fmla="*/ 60 w 64"/>
              <a:gd name="T39" fmla="*/ 24 h 64"/>
              <a:gd name="T40" fmla="*/ 32 w 64"/>
              <a:gd name="T41" fmla="*/ 30 h 64"/>
              <a:gd name="T42" fmla="*/ 4 w 64"/>
              <a:gd name="T43" fmla="*/ 24 h 64"/>
              <a:gd name="T44" fmla="*/ 4 w 64"/>
              <a:gd name="T45" fmla="*/ 24 h 64"/>
              <a:gd name="T46" fmla="*/ 4 w 64"/>
              <a:gd name="T47" fmla="*/ 15 h 64"/>
              <a:gd name="T48" fmla="*/ 32 w 64"/>
              <a:gd name="T49" fmla="*/ 20 h 64"/>
              <a:gd name="T50" fmla="*/ 60 w 64"/>
              <a:gd name="T51" fmla="*/ 54 h 64"/>
              <a:gd name="T52" fmla="*/ 60 w 64"/>
              <a:gd name="T53" fmla="*/ 54 h 64"/>
              <a:gd name="T54" fmla="*/ 32 w 64"/>
              <a:gd name="T55" fmla="*/ 60 h 64"/>
              <a:gd name="T56" fmla="*/ 4 w 64"/>
              <a:gd name="T57" fmla="*/ 54 h 64"/>
              <a:gd name="T58" fmla="*/ 4 w 64"/>
              <a:gd name="T59" fmla="*/ 54 h 64"/>
              <a:gd name="T60" fmla="*/ 4 w 64"/>
              <a:gd name="T61" fmla="*/ 43 h 64"/>
              <a:gd name="T62" fmla="*/ 32 w 64"/>
              <a:gd name="T63" fmla="*/ 48 h 64"/>
              <a:gd name="T64" fmla="*/ 60 w 64"/>
              <a:gd name="T65" fmla="*/ 43 h 64"/>
              <a:gd name="T66" fmla="*/ 60 w 64"/>
              <a:gd name="T67" fmla="*/ 54 h 64"/>
              <a:gd name="T68" fmla="*/ 60 w 64"/>
              <a:gd name="T69" fmla="*/ 38 h 64"/>
              <a:gd name="T70" fmla="*/ 60 w 64"/>
              <a:gd name="T71" fmla="*/ 38 h 64"/>
              <a:gd name="T72" fmla="*/ 32 w 64"/>
              <a:gd name="T73" fmla="*/ 44 h 64"/>
              <a:gd name="T74" fmla="*/ 4 w 64"/>
              <a:gd name="T75" fmla="*/ 38 h 64"/>
              <a:gd name="T76" fmla="*/ 4 w 64"/>
              <a:gd name="T77" fmla="*/ 38 h 64"/>
              <a:gd name="T78" fmla="*/ 4 w 64"/>
              <a:gd name="T79" fmla="*/ 29 h 64"/>
              <a:gd name="T80" fmla="*/ 32 w 64"/>
              <a:gd name="T81" fmla="*/ 34 h 64"/>
              <a:gd name="T82" fmla="*/ 60 w 64"/>
              <a:gd name="T83" fmla="*/ 29 h 64"/>
              <a:gd name="T84" fmla="*/ 60 w 64"/>
              <a:gd name="T85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" h="64">
                <a:moveTo>
                  <a:pt x="60" y="5"/>
                </a:moveTo>
                <a:cubicBezTo>
                  <a:pt x="55" y="2"/>
                  <a:pt x="44" y="0"/>
                  <a:pt x="32" y="0"/>
                </a:cubicBezTo>
                <a:cubicBezTo>
                  <a:pt x="20" y="0"/>
                  <a:pt x="9" y="2"/>
                  <a:pt x="4" y="5"/>
                </a:cubicBezTo>
                <a:cubicBezTo>
                  <a:pt x="1" y="7"/>
                  <a:pt x="0" y="8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7"/>
                  <a:pt x="4" y="59"/>
                </a:cubicBezTo>
                <a:cubicBezTo>
                  <a:pt x="9" y="62"/>
                  <a:pt x="20" y="64"/>
                  <a:pt x="32" y="64"/>
                </a:cubicBezTo>
                <a:cubicBezTo>
                  <a:pt x="44" y="64"/>
                  <a:pt x="55" y="62"/>
                  <a:pt x="60" y="59"/>
                </a:cubicBezTo>
                <a:cubicBezTo>
                  <a:pt x="63" y="57"/>
                  <a:pt x="64" y="56"/>
                  <a:pt x="64" y="54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8"/>
                  <a:pt x="63" y="7"/>
                  <a:pt x="60" y="5"/>
                </a:cubicBezTo>
                <a:close/>
                <a:moveTo>
                  <a:pt x="32" y="4"/>
                </a:moveTo>
                <a:cubicBezTo>
                  <a:pt x="49" y="4"/>
                  <a:pt x="58" y="8"/>
                  <a:pt x="60" y="10"/>
                </a:cubicBezTo>
                <a:cubicBezTo>
                  <a:pt x="58" y="12"/>
                  <a:pt x="49" y="16"/>
                  <a:pt x="32" y="16"/>
                </a:cubicBezTo>
                <a:cubicBezTo>
                  <a:pt x="15" y="16"/>
                  <a:pt x="6" y="12"/>
                  <a:pt x="4" y="10"/>
                </a:cubicBezTo>
                <a:cubicBezTo>
                  <a:pt x="6" y="8"/>
                  <a:pt x="15" y="4"/>
                  <a:pt x="32" y="4"/>
                </a:cubicBezTo>
                <a:close/>
                <a:moveTo>
                  <a:pt x="32" y="20"/>
                </a:moveTo>
                <a:cubicBezTo>
                  <a:pt x="44" y="20"/>
                  <a:pt x="55" y="18"/>
                  <a:pt x="60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6"/>
                  <a:pt x="49" y="30"/>
                  <a:pt x="32" y="30"/>
                </a:cubicBezTo>
                <a:cubicBezTo>
                  <a:pt x="15" y="30"/>
                  <a:pt x="6" y="26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15"/>
                  <a:pt x="4" y="15"/>
                  <a:pt x="4" y="15"/>
                </a:cubicBezTo>
                <a:cubicBezTo>
                  <a:pt x="9" y="18"/>
                  <a:pt x="20" y="20"/>
                  <a:pt x="32" y="20"/>
                </a:cubicBezTo>
                <a:close/>
                <a:moveTo>
                  <a:pt x="60" y="54"/>
                </a:moveTo>
                <a:cubicBezTo>
                  <a:pt x="60" y="54"/>
                  <a:pt x="60" y="54"/>
                  <a:pt x="60" y="54"/>
                </a:cubicBezTo>
                <a:cubicBezTo>
                  <a:pt x="58" y="56"/>
                  <a:pt x="49" y="60"/>
                  <a:pt x="32" y="60"/>
                </a:cubicBezTo>
                <a:cubicBezTo>
                  <a:pt x="15" y="60"/>
                  <a:pt x="6" y="56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43"/>
                  <a:pt x="4" y="43"/>
                  <a:pt x="4" y="43"/>
                </a:cubicBezTo>
                <a:cubicBezTo>
                  <a:pt x="9" y="46"/>
                  <a:pt x="20" y="48"/>
                  <a:pt x="32" y="48"/>
                </a:cubicBezTo>
                <a:cubicBezTo>
                  <a:pt x="44" y="48"/>
                  <a:pt x="55" y="46"/>
                  <a:pt x="60" y="43"/>
                </a:cubicBezTo>
                <a:lnTo>
                  <a:pt x="60" y="54"/>
                </a:lnTo>
                <a:close/>
                <a:moveTo>
                  <a:pt x="60" y="38"/>
                </a:moveTo>
                <a:cubicBezTo>
                  <a:pt x="60" y="38"/>
                  <a:pt x="60" y="38"/>
                  <a:pt x="60" y="38"/>
                </a:cubicBezTo>
                <a:cubicBezTo>
                  <a:pt x="58" y="40"/>
                  <a:pt x="49" y="44"/>
                  <a:pt x="32" y="44"/>
                </a:cubicBezTo>
                <a:cubicBezTo>
                  <a:pt x="15" y="44"/>
                  <a:pt x="6" y="40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29"/>
                  <a:pt x="4" y="29"/>
                  <a:pt x="4" y="29"/>
                </a:cubicBezTo>
                <a:cubicBezTo>
                  <a:pt x="9" y="32"/>
                  <a:pt x="20" y="34"/>
                  <a:pt x="32" y="34"/>
                </a:cubicBezTo>
                <a:cubicBezTo>
                  <a:pt x="44" y="34"/>
                  <a:pt x="55" y="32"/>
                  <a:pt x="60" y="29"/>
                </a:cubicBezTo>
                <a:lnTo>
                  <a:pt x="60" y="3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6000"/>
              </a:solidFill>
            </a:endParaRP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xmlns="" id="{47860B91-86D2-1D4D-B789-10EE5E4FE25E}"/>
              </a:ext>
            </a:extLst>
          </p:cNvPr>
          <p:cNvSpPr/>
          <p:nvPr/>
        </p:nvSpPr>
        <p:spPr>
          <a:xfrm rot="16200000">
            <a:off x="2693306" y="3871349"/>
            <a:ext cx="52115" cy="1214032"/>
          </a:xfrm>
          <a:prstGeom prst="leftBracke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41DE4ADC-37B4-0E45-9548-6644703BE7E1}"/>
              </a:ext>
            </a:extLst>
          </p:cNvPr>
          <p:cNvCxnSpPr>
            <a:cxnSpLocks/>
          </p:cNvCxnSpPr>
          <p:nvPr/>
        </p:nvCxnSpPr>
        <p:spPr>
          <a:xfrm>
            <a:off x="2732666" y="4497924"/>
            <a:ext cx="0" cy="1094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CEEC6A-852E-204B-A383-F9BCA4A3CA3F}"/>
              </a:ext>
            </a:extLst>
          </p:cNvPr>
          <p:cNvSpPr txBox="1"/>
          <p:nvPr/>
        </p:nvSpPr>
        <p:spPr>
          <a:xfrm>
            <a:off x="2143043" y="4966518"/>
            <a:ext cx="1183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Provisioned dataset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3A08B58-1DC9-2648-ADC1-ABD61AC909C6}"/>
              </a:ext>
            </a:extLst>
          </p:cNvPr>
          <p:cNvSpPr txBox="1"/>
          <p:nvPr/>
        </p:nvSpPr>
        <p:spPr>
          <a:xfrm>
            <a:off x="3950632" y="6109638"/>
            <a:ext cx="4056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474747"/>
                </a:solidFill>
                <a:latin typeface="Meta Offc Pro Normal" panose="020B0504030101020102" pitchFamily="34" charset="0"/>
              </a:rPr>
              <a:t>JIRA integrated governance and workflow (Q2 ‘19)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5508B4F-96A9-5E41-9A6F-FC1A30BD70D9}"/>
              </a:ext>
            </a:extLst>
          </p:cNvPr>
          <p:cNvSpPr txBox="1"/>
          <p:nvPr/>
        </p:nvSpPr>
        <p:spPr>
          <a:xfrm>
            <a:off x="457200" y="1209506"/>
            <a:ext cx="367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474747"/>
                </a:solidFill>
                <a:latin typeface="Meta Offc Pro Normal" panose="020B0504030101020102" pitchFamily="34" charset="0"/>
              </a:rPr>
              <a:t>Model/ Analytic platform (Q1 ‘19)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B5CE3E2C-4430-B14F-964E-7E400B14F267}"/>
              </a:ext>
            </a:extLst>
          </p:cNvPr>
          <p:cNvSpPr txBox="1"/>
          <p:nvPr/>
        </p:nvSpPr>
        <p:spPr>
          <a:xfrm>
            <a:off x="4253009" y="1215603"/>
            <a:ext cx="3737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474747"/>
                </a:solidFill>
                <a:latin typeface="Meta Offc Pro Normal" panose="020B0504030101020102" pitchFamily="34" charset="0"/>
              </a:rPr>
              <a:t>Model Deployment &amp; execution (Q3 ‘19)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ED9EF257-BC61-3945-A95C-533C85B223FC}"/>
              </a:ext>
            </a:extLst>
          </p:cNvPr>
          <p:cNvSpPr txBox="1"/>
          <p:nvPr/>
        </p:nvSpPr>
        <p:spPr>
          <a:xfrm>
            <a:off x="8078696" y="1215603"/>
            <a:ext cx="365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474747"/>
                </a:solidFill>
                <a:latin typeface="Meta Offc Pro Normal" panose="020B0504030101020102" pitchFamily="34" charset="0"/>
              </a:rPr>
              <a:t>Decision suite (TBD)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E5C85E73-4FB5-1945-917B-92A0346F16E6}"/>
              </a:ext>
            </a:extLst>
          </p:cNvPr>
          <p:cNvSpPr txBox="1"/>
          <p:nvPr/>
        </p:nvSpPr>
        <p:spPr>
          <a:xfrm>
            <a:off x="1860647" y="2010371"/>
            <a:ext cx="1794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Container platform (Analytics)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F9CEA585-0B2E-8445-836E-508B39D0FEF4}"/>
              </a:ext>
            </a:extLst>
          </p:cNvPr>
          <p:cNvSpPr/>
          <p:nvPr/>
        </p:nvSpPr>
        <p:spPr>
          <a:xfrm>
            <a:off x="457200" y="1639911"/>
            <a:ext cx="3676108" cy="306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FF6000"/>
                </a:solidFill>
                <a:latin typeface="Meta Offc Pro" panose="020B0504030101020102" pitchFamily="34" charset="0"/>
              </a:rPr>
              <a:t>Zip</a:t>
            </a:r>
            <a:r>
              <a:rPr lang="en-US" sz="1400" b="1">
                <a:solidFill>
                  <a:srgbClr val="474747"/>
                </a:solidFill>
                <a:latin typeface="Meta Offc Pro" panose="020B0504030101020102" pitchFamily="34" charset="0"/>
              </a:rPr>
              <a:t>line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991C63C8-2EA3-B941-A60A-088612573843}"/>
              </a:ext>
            </a:extLst>
          </p:cNvPr>
          <p:cNvSpPr txBox="1"/>
          <p:nvPr/>
        </p:nvSpPr>
        <p:spPr>
          <a:xfrm>
            <a:off x="4804261" y="2354284"/>
            <a:ext cx="17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Container platform</a:t>
            </a:r>
          </a:p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(Model execution)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xmlns="" id="{6135C49D-E612-164C-B305-8425282FEBA4}"/>
              </a:ext>
            </a:extLst>
          </p:cNvPr>
          <p:cNvSpPr/>
          <p:nvPr/>
        </p:nvSpPr>
        <p:spPr>
          <a:xfrm>
            <a:off x="4802336" y="1808679"/>
            <a:ext cx="1792224" cy="237744"/>
          </a:xfrm>
          <a:prstGeom prst="rect">
            <a:avLst/>
          </a:prstGeom>
          <a:solidFill>
            <a:srgbClr val="00548A"/>
          </a:solidFill>
          <a:ln w="635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Meta Offc Pro Normal" panose="020B0504030101020102" pitchFamily="34" charset="0"/>
              </a:rPr>
              <a:t>Model as service API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xmlns="" id="{308461AD-1AC3-044D-8D2A-10AE3AEFBBE9}"/>
              </a:ext>
            </a:extLst>
          </p:cNvPr>
          <p:cNvCxnSpPr>
            <a:cxnSpLocks/>
          </p:cNvCxnSpPr>
          <p:nvPr/>
        </p:nvCxnSpPr>
        <p:spPr>
          <a:xfrm>
            <a:off x="4970171" y="2075279"/>
            <a:ext cx="0" cy="214115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xmlns="" id="{7496AAED-81CA-D849-BCB8-3D9524D39833}"/>
              </a:ext>
            </a:extLst>
          </p:cNvPr>
          <p:cNvCxnSpPr>
            <a:cxnSpLocks/>
          </p:cNvCxnSpPr>
          <p:nvPr/>
        </p:nvCxnSpPr>
        <p:spPr>
          <a:xfrm flipV="1">
            <a:off x="6414014" y="2065474"/>
            <a:ext cx="0" cy="22298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13B45425-4D7B-774D-AC92-34415C68ED59}"/>
              </a:ext>
            </a:extLst>
          </p:cNvPr>
          <p:cNvSpPr txBox="1"/>
          <p:nvPr/>
        </p:nvSpPr>
        <p:spPr>
          <a:xfrm>
            <a:off x="6239581" y="3429291"/>
            <a:ext cx="70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CICD pipeline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35C5D75A-7191-7145-93DD-0C4CF91C83AF}"/>
              </a:ext>
            </a:extLst>
          </p:cNvPr>
          <p:cNvSpPr/>
          <p:nvPr/>
        </p:nvSpPr>
        <p:spPr>
          <a:xfrm>
            <a:off x="6782245" y="2817796"/>
            <a:ext cx="962300" cy="416422"/>
          </a:xfrm>
          <a:prstGeom prst="rect">
            <a:avLst/>
          </a:prstGeom>
          <a:solidFill>
            <a:srgbClr val="00548A"/>
          </a:solidFill>
          <a:ln w="635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Model lifecycle management</a:t>
            </a:r>
          </a:p>
        </p:txBody>
      </p:sp>
      <p:sp>
        <p:nvSpPr>
          <p:cNvPr id="179" name="Curved Up Arrow 178">
            <a:extLst>
              <a:ext uri="{FF2B5EF4-FFF2-40B4-BE49-F238E27FC236}">
                <a16:creationId xmlns:a16="http://schemas.microsoft.com/office/drawing/2014/main" xmlns="" id="{823B198E-95CE-9344-9E9D-56716E212731}"/>
              </a:ext>
            </a:extLst>
          </p:cNvPr>
          <p:cNvSpPr/>
          <p:nvPr/>
        </p:nvSpPr>
        <p:spPr>
          <a:xfrm rot="16361441">
            <a:off x="5856355" y="3492134"/>
            <a:ext cx="527815" cy="287607"/>
          </a:xfrm>
          <a:prstGeom prst="curvedUpArrow">
            <a:avLst>
              <a:gd name="adj1" fmla="val 25000"/>
              <a:gd name="adj2" fmla="val 54148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C5D378C5-0E1D-114A-A1A8-064C14C50F13}"/>
              </a:ext>
            </a:extLst>
          </p:cNvPr>
          <p:cNvSpPr txBox="1"/>
          <p:nvPr/>
        </p:nvSpPr>
        <p:spPr>
          <a:xfrm>
            <a:off x="4527008" y="3446361"/>
            <a:ext cx="82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Common data asset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664B37D0-0496-8B45-9F5A-B411819367F7}"/>
              </a:ext>
            </a:extLst>
          </p:cNvPr>
          <p:cNvSpPr/>
          <p:nvPr/>
        </p:nvSpPr>
        <p:spPr>
          <a:xfrm>
            <a:off x="6782245" y="2310789"/>
            <a:ext cx="960120" cy="416422"/>
          </a:xfrm>
          <a:prstGeom prst="rect">
            <a:avLst/>
          </a:prstGeom>
          <a:solidFill>
            <a:srgbClr val="00548A"/>
          </a:solidFill>
          <a:ln w="6350">
            <a:solidFill>
              <a:srgbClr val="0054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latin typeface="Meta Offc Pro Normal" panose="020B0504030101020102" pitchFamily="34" charset="0"/>
              </a:rPr>
              <a:t>Model tracking</a:t>
            </a:r>
          </a:p>
        </p:txBody>
      </p:sp>
      <p:sp>
        <p:nvSpPr>
          <p:cNvPr id="184" name="Freeform 344">
            <a:extLst>
              <a:ext uri="{FF2B5EF4-FFF2-40B4-BE49-F238E27FC236}">
                <a16:creationId xmlns:a16="http://schemas.microsoft.com/office/drawing/2014/main" xmlns="" id="{D3287323-6847-0946-8A72-5F0C1087EC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43498" y="3512837"/>
            <a:ext cx="293002" cy="293002"/>
          </a:xfrm>
          <a:custGeom>
            <a:avLst/>
            <a:gdLst>
              <a:gd name="T0" fmla="*/ 60 w 64"/>
              <a:gd name="T1" fmla="*/ 5 h 64"/>
              <a:gd name="T2" fmla="*/ 32 w 64"/>
              <a:gd name="T3" fmla="*/ 0 h 64"/>
              <a:gd name="T4" fmla="*/ 4 w 64"/>
              <a:gd name="T5" fmla="*/ 5 h 64"/>
              <a:gd name="T6" fmla="*/ 0 w 64"/>
              <a:gd name="T7" fmla="*/ 10 h 64"/>
              <a:gd name="T8" fmla="*/ 0 w 64"/>
              <a:gd name="T9" fmla="*/ 54 h 64"/>
              <a:gd name="T10" fmla="*/ 4 w 64"/>
              <a:gd name="T11" fmla="*/ 59 h 64"/>
              <a:gd name="T12" fmla="*/ 32 w 64"/>
              <a:gd name="T13" fmla="*/ 64 h 64"/>
              <a:gd name="T14" fmla="*/ 60 w 64"/>
              <a:gd name="T15" fmla="*/ 59 h 64"/>
              <a:gd name="T16" fmla="*/ 64 w 64"/>
              <a:gd name="T17" fmla="*/ 54 h 64"/>
              <a:gd name="T18" fmla="*/ 64 w 64"/>
              <a:gd name="T19" fmla="*/ 10 h 64"/>
              <a:gd name="T20" fmla="*/ 60 w 64"/>
              <a:gd name="T21" fmla="*/ 5 h 64"/>
              <a:gd name="T22" fmla="*/ 32 w 64"/>
              <a:gd name="T23" fmla="*/ 4 h 64"/>
              <a:gd name="T24" fmla="*/ 60 w 64"/>
              <a:gd name="T25" fmla="*/ 10 h 64"/>
              <a:gd name="T26" fmla="*/ 32 w 64"/>
              <a:gd name="T27" fmla="*/ 16 h 64"/>
              <a:gd name="T28" fmla="*/ 4 w 64"/>
              <a:gd name="T29" fmla="*/ 10 h 64"/>
              <a:gd name="T30" fmla="*/ 32 w 64"/>
              <a:gd name="T31" fmla="*/ 4 h 64"/>
              <a:gd name="T32" fmla="*/ 32 w 64"/>
              <a:gd name="T33" fmla="*/ 20 h 64"/>
              <a:gd name="T34" fmla="*/ 60 w 64"/>
              <a:gd name="T35" fmla="*/ 15 h 64"/>
              <a:gd name="T36" fmla="*/ 60 w 64"/>
              <a:gd name="T37" fmla="*/ 24 h 64"/>
              <a:gd name="T38" fmla="*/ 60 w 64"/>
              <a:gd name="T39" fmla="*/ 24 h 64"/>
              <a:gd name="T40" fmla="*/ 32 w 64"/>
              <a:gd name="T41" fmla="*/ 30 h 64"/>
              <a:gd name="T42" fmla="*/ 4 w 64"/>
              <a:gd name="T43" fmla="*/ 24 h 64"/>
              <a:gd name="T44" fmla="*/ 4 w 64"/>
              <a:gd name="T45" fmla="*/ 24 h 64"/>
              <a:gd name="T46" fmla="*/ 4 w 64"/>
              <a:gd name="T47" fmla="*/ 15 h 64"/>
              <a:gd name="T48" fmla="*/ 32 w 64"/>
              <a:gd name="T49" fmla="*/ 20 h 64"/>
              <a:gd name="T50" fmla="*/ 60 w 64"/>
              <a:gd name="T51" fmla="*/ 54 h 64"/>
              <a:gd name="T52" fmla="*/ 60 w 64"/>
              <a:gd name="T53" fmla="*/ 54 h 64"/>
              <a:gd name="T54" fmla="*/ 32 w 64"/>
              <a:gd name="T55" fmla="*/ 60 h 64"/>
              <a:gd name="T56" fmla="*/ 4 w 64"/>
              <a:gd name="T57" fmla="*/ 54 h 64"/>
              <a:gd name="T58" fmla="*/ 4 w 64"/>
              <a:gd name="T59" fmla="*/ 54 h 64"/>
              <a:gd name="T60" fmla="*/ 4 w 64"/>
              <a:gd name="T61" fmla="*/ 43 h 64"/>
              <a:gd name="T62" fmla="*/ 32 w 64"/>
              <a:gd name="T63" fmla="*/ 48 h 64"/>
              <a:gd name="T64" fmla="*/ 60 w 64"/>
              <a:gd name="T65" fmla="*/ 43 h 64"/>
              <a:gd name="T66" fmla="*/ 60 w 64"/>
              <a:gd name="T67" fmla="*/ 54 h 64"/>
              <a:gd name="T68" fmla="*/ 60 w 64"/>
              <a:gd name="T69" fmla="*/ 38 h 64"/>
              <a:gd name="T70" fmla="*/ 60 w 64"/>
              <a:gd name="T71" fmla="*/ 38 h 64"/>
              <a:gd name="T72" fmla="*/ 32 w 64"/>
              <a:gd name="T73" fmla="*/ 44 h 64"/>
              <a:gd name="T74" fmla="*/ 4 w 64"/>
              <a:gd name="T75" fmla="*/ 38 h 64"/>
              <a:gd name="T76" fmla="*/ 4 w 64"/>
              <a:gd name="T77" fmla="*/ 38 h 64"/>
              <a:gd name="T78" fmla="*/ 4 w 64"/>
              <a:gd name="T79" fmla="*/ 29 h 64"/>
              <a:gd name="T80" fmla="*/ 32 w 64"/>
              <a:gd name="T81" fmla="*/ 34 h 64"/>
              <a:gd name="T82" fmla="*/ 60 w 64"/>
              <a:gd name="T83" fmla="*/ 29 h 64"/>
              <a:gd name="T84" fmla="*/ 60 w 64"/>
              <a:gd name="T85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" h="64">
                <a:moveTo>
                  <a:pt x="60" y="5"/>
                </a:moveTo>
                <a:cubicBezTo>
                  <a:pt x="55" y="2"/>
                  <a:pt x="44" y="0"/>
                  <a:pt x="32" y="0"/>
                </a:cubicBezTo>
                <a:cubicBezTo>
                  <a:pt x="20" y="0"/>
                  <a:pt x="9" y="2"/>
                  <a:pt x="4" y="5"/>
                </a:cubicBezTo>
                <a:cubicBezTo>
                  <a:pt x="1" y="7"/>
                  <a:pt x="0" y="8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7"/>
                  <a:pt x="4" y="59"/>
                </a:cubicBezTo>
                <a:cubicBezTo>
                  <a:pt x="9" y="62"/>
                  <a:pt x="20" y="64"/>
                  <a:pt x="32" y="64"/>
                </a:cubicBezTo>
                <a:cubicBezTo>
                  <a:pt x="44" y="64"/>
                  <a:pt x="55" y="62"/>
                  <a:pt x="60" y="59"/>
                </a:cubicBezTo>
                <a:cubicBezTo>
                  <a:pt x="63" y="57"/>
                  <a:pt x="64" y="56"/>
                  <a:pt x="64" y="54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8"/>
                  <a:pt x="63" y="7"/>
                  <a:pt x="60" y="5"/>
                </a:cubicBezTo>
                <a:close/>
                <a:moveTo>
                  <a:pt x="32" y="4"/>
                </a:moveTo>
                <a:cubicBezTo>
                  <a:pt x="49" y="4"/>
                  <a:pt x="58" y="8"/>
                  <a:pt x="60" y="10"/>
                </a:cubicBezTo>
                <a:cubicBezTo>
                  <a:pt x="58" y="12"/>
                  <a:pt x="49" y="16"/>
                  <a:pt x="32" y="16"/>
                </a:cubicBezTo>
                <a:cubicBezTo>
                  <a:pt x="15" y="16"/>
                  <a:pt x="6" y="12"/>
                  <a:pt x="4" y="10"/>
                </a:cubicBezTo>
                <a:cubicBezTo>
                  <a:pt x="6" y="8"/>
                  <a:pt x="15" y="4"/>
                  <a:pt x="32" y="4"/>
                </a:cubicBezTo>
                <a:close/>
                <a:moveTo>
                  <a:pt x="32" y="20"/>
                </a:moveTo>
                <a:cubicBezTo>
                  <a:pt x="44" y="20"/>
                  <a:pt x="55" y="18"/>
                  <a:pt x="60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6"/>
                  <a:pt x="49" y="30"/>
                  <a:pt x="32" y="30"/>
                </a:cubicBezTo>
                <a:cubicBezTo>
                  <a:pt x="15" y="30"/>
                  <a:pt x="6" y="26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15"/>
                  <a:pt x="4" y="15"/>
                  <a:pt x="4" y="15"/>
                </a:cubicBezTo>
                <a:cubicBezTo>
                  <a:pt x="9" y="18"/>
                  <a:pt x="20" y="20"/>
                  <a:pt x="32" y="20"/>
                </a:cubicBezTo>
                <a:close/>
                <a:moveTo>
                  <a:pt x="60" y="54"/>
                </a:moveTo>
                <a:cubicBezTo>
                  <a:pt x="60" y="54"/>
                  <a:pt x="60" y="54"/>
                  <a:pt x="60" y="54"/>
                </a:cubicBezTo>
                <a:cubicBezTo>
                  <a:pt x="58" y="56"/>
                  <a:pt x="49" y="60"/>
                  <a:pt x="32" y="60"/>
                </a:cubicBezTo>
                <a:cubicBezTo>
                  <a:pt x="15" y="60"/>
                  <a:pt x="6" y="56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43"/>
                  <a:pt x="4" y="43"/>
                  <a:pt x="4" y="43"/>
                </a:cubicBezTo>
                <a:cubicBezTo>
                  <a:pt x="9" y="46"/>
                  <a:pt x="20" y="48"/>
                  <a:pt x="32" y="48"/>
                </a:cubicBezTo>
                <a:cubicBezTo>
                  <a:pt x="44" y="48"/>
                  <a:pt x="55" y="46"/>
                  <a:pt x="60" y="43"/>
                </a:cubicBezTo>
                <a:lnTo>
                  <a:pt x="60" y="54"/>
                </a:lnTo>
                <a:close/>
                <a:moveTo>
                  <a:pt x="60" y="38"/>
                </a:moveTo>
                <a:cubicBezTo>
                  <a:pt x="60" y="38"/>
                  <a:pt x="60" y="38"/>
                  <a:pt x="60" y="38"/>
                </a:cubicBezTo>
                <a:cubicBezTo>
                  <a:pt x="58" y="40"/>
                  <a:pt x="49" y="44"/>
                  <a:pt x="32" y="44"/>
                </a:cubicBezTo>
                <a:cubicBezTo>
                  <a:pt x="15" y="44"/>
                  <a:pt x="6" y="40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29"/>
                  <a:pt x="4" y="29"/>
                  <a:pt x="4" y="29"/>
                </a:cubicBezTo>
                <a:cubicBezTo>
                  <a:pt x="9" y="32"/>
                  <a:pt x="20" y="34"/>
                  <a:pt x="32" y="34"/>
                </a:cubicBezTo>
                <a:cubicBezTo>
                  <a:pt x="44" y="34"/>
                  <a:pt x="55" y="32"/>
                  <a:pt x="60" y="29"/>
                </a:cubicBezTo>
                <a:lnTo>
                  <a:pt x="60" y="38"/>
                </a:ln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FF6000"/>
              </a:solidFill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xmlns="" id="{9CB8951B-E7C1-ED43-9739-465AF794F8F6}"/>
              </a:ext>
            </a:extLst>
          </p:cNvPr>
          <p:cNvCxnSpPr>
            <a:cxnSpLocks/>
          </p:cNvCxnSpPr>
          <p:nvPr/>
        </p:nvCxnSpPr>
        <p:spPr>
          <a:xfrm>
            <a:off x="1280360" y="2086414"/>
            <a:ext cx="0" cy="20028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7BC50E58-0005-9845-AB8E-2D7169B57544}"/>
              </a:ext>
            </a:extLst>
          </p:cNvPr>
          <p:cNvSpPr/>
          <p:nvPr/>
        </p:nvSpPr>
        <p:spPr>
          <a:xfrm>
            <a:off x="2025612" y="2668931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Python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7319AFDC-85D2-3043-B2E8-EC95D424788F}"/>
              </a:ext>
            </a:extLst>
          </p:cNvPr>
          <p:cNvSpPr/>
          <p:nvPr/>
        </p:nvSpPr>
        <p:spPr>
          <a:xfrm>
            <a:off x="2547401" y="2668931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Spark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31663A60-346D-CF4C-AC59-4CA62AEAE35E}"/>
              </a:ext>
            </a:extLst>
          </p:cNvPr>
          <p:cNvSpPr/>
          <p:nvPr/>
        </p:nvSpPr>
        <p:spPr>
          <a:xfrm>
            <a:off x="3069190" y="2668931"/>
            <a:ext cx="384048" cy="385590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err="1">
                <a:latin typeface="Meta Offc Pro Normal" panose="020B0504030101020102" pitchFamily="34" charset="0"/>
              </a:rPr>
              <a:t>Jupyter</a:t>
            </a:r>
            <a:endParaRPr lang="en-US" sz="700">
              <a:latin typeface="Meta Offc Pro Normal" panose="020B0504030101020102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43596254-D81F-6D43-B8DF-15096C528299}"/>
              </a:ext>
            </a:extLst>
          </p:cNvPr>
          <p:cNvCxnSpPr>
            <a:cxnSpLocks/>
          </p:cNvCxnSpPr>
          <p:nvPr/>
        </p:nvCxnSpPr>
        <p:spPr>
          <a:xfrm>
            <a:off x="2732666" y="3153014"/>
            <a:ext cx="0" cy="20028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CF88BE5B-B660-AA41-87BC-70931E838FCC}"/>
              </a:ext>
            </a:extLst>
          </p:cNvPr>
          <p:cNvSpPr/>
          <p:nvPr/>
        </p:nvSpPr>
        <p:spPr>
          <a:xfrm>
            <a:off x="4804261" y="2315190"/>
            <a:ext cx="1788374" cy="943322"/>
          </a:xfrm>
          <a:prstGeom prst="rect">
            <a:avLst/>
          </a:prstGeom>
          <a:noFill/>
          <a:ln>
            <a:solidFill>
              <a:srgbClr val="4747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xmlns="" id="{3B61C68C-70CA-DB42-8E49-BD8102A6700D}"/>
              </a:ext>
            </a:extLst>
          </p:cNvPr>
          <p:cNvSpPr/>
          <p:nvPr/>
        </p:nvSpPr>
        <p:spPr>
          <a:xfrm>
            <a:off x="4976186" y="2813007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  <a:br>
              <a:rPr lang="en-US" sz="700">
                <a:latin typeface="Meta Offc Pro Normal" panose="020B0504030101020102" pitchFamily="34" charset="0"/>
              </a:rPr>
            </a:br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4B4B45CC-561D-8A44-834A-1C9451FB5D7B}"/>
              </a:ext>
            </a:extLst>
          </p:cNvPr>
          <p:cNvSpPr/>
          <p:nvPr/>
        </p:nvSpPr>
        <p:spPr>
          <a:xfrm>
            <a:off x="5497975" y="2813007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B37B1F42-C94F-384A-AD4F-7CFDA7D649DE}"/>
              </a:ext>
            </a:extLst>
          </p:cNvPr>
          <p:cNvSpPr/>
          <p:nvPr/>
        </p:nvSpPr>
        <p:spPr>
          <a:xfrm>
            <a:off x="6019764" y="2813007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  <a:br>
              <a:rPr lang="en-US" sz="700">
                <a:latin typeface="Meta Offc Pro Normal" panose="020B0504030101020102" pitchFamily="34" charset="0"/>
              </a:rPr>
            </a:br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06663CB9-4F95-E04A-B8F8-E0FB42B52ECD}"/>
              </a:ext>
            </a:extLst>
          </p:cNvPr>
          <p:cNvSpPr txBox="1"/>
          <p:nvPr/>
        </p:nvSpPr>
        <p:spPr>
          <a:xfrm>
            <a:off x="4798246" y="4068770"/>
            <a:ext cx="17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Container platform</a:t>
            </a:r>
          </a:p>
          <a:p>
            <a:pPr algn="ctr"/>
            <a:r>
              <a:rPr lang="en-US" sz="900">
                <a:solidFill>
                  <a:srgbClr val="474747"/>
                </a:solidFill>
                <a:latin typeface="Meta Offc Pro Normal" panose="020B0504030101020102" pitchFamily="34" charset="0"/>
              </a:rPr>
              <a:t>(Model UAT)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94847EB3-81D6-144F-903D-E5A54960AF95}"/>
              </a:ext>
            </a:extLst>
          </p:cNvPr>
          <p:cNvSpPr/>
          <p:nvPr/>
        </p:nvSpPr>
        <p:spPr>
          <a:xfrm>
            <a:off x="4798246" y="4029676"/>
            <a:ext cx="1788374" cy="943322"/>
          </a:xfrm>
          <a:prstGeom prst="rect">
            <a:avLst/>
          </a:prstGeom>
          <a:noFill/>
          <a:ln>
            <a:solidFill>
              <a:srgbClr val="4747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D0EF9C54-8DD2-7045-AEC1-C3A4AEE63F21}"/>
              </a:ext>
            </a:extLst>
          </p:cNvPr>
          <p:cNvSpPr/>
          <p:nvPr/>
        </p:nvSpPr>
        <p:spPr>
          <a:xfrm>
            <a:off x="4970171" y="4527493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  <a:br>
              <a:rPr lang="en-US" sz="700">
                <a:latin typeface="Meta Offc Pro Normal" panose="020B0504030101020102" pitchFamily="34" charset="0"/>
              </a:rPr>
            </a:br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6280D416-9DD4-854E-8D2C-A9A206577933}"/>
              </a:ext>
            </a:extLst>
          </p:cNvPr>
          <p:cNvSpPr/>
          <p:nvPr/>
        </p:nvSpPr>
        <p:spPr>
          <a:xfrm>
            <a:off x="5491960" y="4527493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EB019985-CA59-EE4E-B892-C83F0259FC4B}"/>
              </a:ext>
            </a:extLst>
          </p:cNvPr>
          <p:cNvSpPr/>
          <p:nvPr/>
        </p:nvSpPr>
        <p:spPr>
          <a:xfrm>
            <a:off x="6013749" y="4527493"/>
            <a:ext cx="384048" cy="385590"/>
          </a:xfrm>
          <a:prstGeom prst="ellipse">
            <a:avLst/>
          </a:prstGeom>
          <a:solidFill>
            <a:srgbClr val="2F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latin typeface="Meta Offc Pro Normal" panose="020B0504030101020102" pitchFamily="34" charset="0"/>
              </a:rPr>
              <a:t>Model</a:t>
            </a:r>
            <a:br>
              <a:rPr lang="en-US" sz="700">
                <a:latin typeface="Meta Offc Pro Normal" panose="020B0504030101020102" pitchFamily="34" charset="0"/>
              </a:rPr>
            </a:br>
            <a:r>
              <a:rPr lang="en-US" sz="700">
                <a:latin typeface="Meta Offc Pro Normal" panose="020B0504030101020102" pitchFamily="34" charset="0"/>
              </a:rPr>
              <a:t>code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7D1DBAE5-4B0F-7942-81DD-F6332FEE7F08}"/>
              </a:ext>
            </a:extLst>
          </p:cNvPr>
          <p:cNvCxnSpPr>
            <a:cxnSpLocks/>
          </p:cNvCxnSpPr>
          <p:nvPr/>
        </p:nvCxnSpPr>
        <p:spPr>
          <a:xfrm>
            <a:off x="5692057" y="3281201"/>
            <a:ext cx="0" cy="20028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B2D281F4-AF6D-E741-BEBE-74DDC29C619F}"/>
              </a:ext>
            </a:extLst>
          </p:cNvPr>
          <p:cNvCxnSpPr>
            <a:cxnSpLocks/>
          </p:cNvCxnSpPr>
          <p:nvPr/>
        </p:nvCxnSpPr>
        <p:spPr>
          <a:xfrm>
            <a:off x="1642731" y="2607116"/>
            <a:ext cx="19102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D105E1C0-3252-3C4C-9120-2163E1DEAB17}"/>
              </a:ext>
            </a:extLst>
          </p:cNvPr>
          <p:cNvCxnSpPr>
            <a:cxnSpLocks/>
          </p:cNvCxnSpPr>
          <p:nvPr/>
        </p:nvCxnSpPr>
        <p:spPr>
          <a:xfrm flipV="1">
            <a:off x="5692057" y="3837088"/>
            <a:ext cx="0" cy="20028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xmlns="" id="{DEE7C432-F53F-3548-825E-A7190F6C3395}"/>
              </a:ext>
            </a:extLst>
          </p:cNvPr>
          <p:cNvCxnSpPr>
            <a:cxnSpLocks/>
          </p:cNvCxnSpPr>
          <p:nvPr/>
        </p:nvCxnSpPr>
        <p:spPr>
          <a:xfrm rot="5400000">
            <a:off x="6687970" y="2460815"/>
            <a:ext cx="0" cy="10390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xmlns="" id="{5CDFBF16-A6ED-FA45-B245-B44BDB9FB720}"/>
              </a:ext>
            </a:extLst>
          </p:cNvPr>
          <p:cNvCxnSpPr>
            <a:cxnSpLocks/>
          </p:cNvCxnSpPr>
          <p:nvPr/>
        </p:nvCxnSpPr>
        <p:spPr>
          <a:xfrm rot="5400000">
            <a:off x="6685798" y="2970581"/>
            <a:ext cx="0" cy="10824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2366069C-E027-9F40-956C-6F86BE36576A}"/>
              </a:ext>
            </a:extLst>
          </p:cNvPr>
          <p:cNvGrpSpPr/>
          <p:nvPr/>
        </p:nvGrpSpPr>
        <p:grpSpPr>
          <a:xfrm>
            <a:off x="287360" y="5297708"/>
            <a:ext cx="4021561" cy="700244"/>
            <a:chOff x="287360" y="5327333"/>
            <a:chExt cx="4021561" cy="70024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FEB7FC85-1463-B24E-A28D-23C4E35CAE30}"/>
                </a:ext>
              </a:extLst>
            </p:cNvPr>
            <p:cNvCxnSpPr>
              <a:cxnSpLocks/>
            </p:cNvCxnSpPr>
            <p:nvPr/>
          </p:nvCxnSpPr>
          <p:spPr>
            <a:xfrm>
              <a:off x="710714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Progress">
              <a:extLst>
                <a:ext uri="{FF2B5EF4-FFF2-40B4-BE49-F238E27FC236}">
                  <a16:creationId xmlns:a16="http://schemas.microsoft.com/office/drawing/2014/main" xmlns="" id="{B46C5D63-9E11-3B44-A9ED-1AE4FC2E834D}"/>
                </a:ext>
              </a:extLst>
            </p:cNvPr>
            <p:cNvSpPr/>
            <p:nvPr/>
          </p:nvSpPr>
          <p:spPr>
            <a:xfrm>
              <a:off x="473453" y="5842914"/>
              <a:ext cx="3657600" cy="123227"/>
            </a:xfrm>
            <a:prstGeom prst="roundRect">
              <a:avLst>
                <a:gd name="adj" fmla="val 50000"/>
              </a:avLst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013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88547C91-AF36-8B40-8C8B-D301FDAD861D}"/>
                </a:ext>
              </a:extLst>
            </p:cNvPr>
            <p:cNvSpPr/>
            <p:nvPr/>
          </p:nvSpPr>
          <p:spPr>
            <a:xfrm>
              <a:off x="591842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BCBF1F3C-889F-424E-A2CB-24673E6EEEEE}"/>
                </a:ext>
              </a:extLst>
            </p:cNvPr>
            <p:cNvSpPr txBox="1"/>
            <p:nvPr/>
          </p:nvSpPr>
          <p:spPr>
            <a:xfrm>
              <a:off x="287360" y="5327333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Data provision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528DA7A4-E584-1B48-A7F3-72DAE4DDC86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37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B8BC0271-3726-E04B-B33B-CE6E2C8237CC}"/>
                </a:ext>
              </a:extLst>
            </p:cNvPr>
            <p:cNvCxnSpPr>
              <a:cxnSpLocks/>
            </p:cNvCxnSpPr>
            <p:nvPr/>
          </p:nvCxnSpPr>
          <p:spPr>
            <a:xfrm>
              <a:off x="1984760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8D7A76DF-58A1-124E-A49C-7D93CD19A010}"/>
                </a:ext>
              </a:extLst>
            </p:cNvPr>
            <p:cNvSpPr txBox="1"/>
            <p:nvPr/>
          </p:nvSpPr>
          <p:spPr>
            <a:xfrm>
              <a:off x="924050" y="5327333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Container provision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817BD4D0-53EC-2B4A-8753-AF12D4DFB420}"/>
                </a:ext>
              </a:extLst>
            </p:cNvPr>
            <p:cNvCxnSpPr>
              <a:cxnSpLocks/>
            </p:cNvCxnSpPr>
            <p:nvPr/>
          </p:nvCxnSpPr>
          <p:spPr>
            <a:xfrm>
              <a:off x="2615151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2ECEEA5-47F9-BC47-AE80-E42DFB2F049D}"/>
                </a:ext>
              </a:extLst>
            </p:cNvPr>
            <p:cNvSpPr txBox="1"/>
            <p:nvPr/>
          </p:nvSpPr>
          <p:spPr>
            <a:xfrm>
              <a:off x="1569552" y="5327333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Tool provision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xmlns="" id="{86CAA3E4-C8B1-D24C-8212-5F944E1E0B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06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4A4E6DB4-C496-994A-A94C-1259637FB146}"/>
                </a:ext>
              </a:extLst>
            </p:cNvPr>
            <p:cNvSpPr txBox="1"/>
            <p:nvPr/>
          </p:nvSpPr>
          <p:spPr>
            <a:xfrm>
              <a:off x="2801272" y="5327333"/>
              <a:ext cx="930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Model </a:t>
              </a:r>
            </a:p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development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xmlns="" id="{617C167B-7128-994E-8B94-849F2CBB39B2}"/>
                </a:ext>
              </a:extLst>
            </p:cNvPr>
            <p:cNvCxnSpPr>
              <a:cxnSpLocks/>
            </p:cNvCxnSpPr>
            <p:nvPr/>
          </p:nvCxnSpPr>
          <p:spPr>
            <a:xfrm>
              <a:off x="3895831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67A00747-83A1-234A-BBEA-47D9B1C5638E}"/>
                </a:ext>
              </a:extLst>
            </p:cNvPr>
            <p:cNvSpPr txBox="1"/>
            <p:nvPr/>
          </p:nvSpPr>
          <p:spPr>
            <a:xfrm>
              <a:off x="3470799" y="5327333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Model review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50120582-E4FF-DA47-A9B0-19BC60808D83}"/>
                </a:ext>
              </a:extLst>
            </p:cNvPr>
            <p:cNvSpPr txBox="1"/>
            <p:nvPr/>
          </p:nvSpPr>
          <p:spPr>
            <a:xfrm>
              <a:off x="2196090" y="5327333"/>
              <a:ext cx="83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Model design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B3C530B5-D735-DB4D-B7CB-421A4F3BE2E8}"/>
                </a:ext>
              </a:extLst>
            </p:cNvPr>
            <p:cNvSpPr/>
            <p:nvPr/>
          </p:nvSpPr>
          <p:spPr>
            <a:xfrm>
              <a:off x="3776959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16BCAC9E-27C5-744C-AF76-B0119E54F485}"/>
                </a:ext>
              </a:extLst>
            </p:cNvPr>
            <p:cNvSpPr/>
            <p:nvPr/>
          </p:nvSpPr>
          <p:spPr>
            <a:xfrm>
              <a:off x="3139934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4C5A441C-0D98-B641-8208-4C203679E22E}"/>
                </a:ext>
              </a:extLst>
            </p:cNvPr>
            <p:cNvSpPr/>
            <p:nvPr/>
          </p:nvSpPr>
          <p:spPr>
            <a:xfrm>
              <a:off x="2496279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xmlns="" id="{99CE3E29-3DDC-E049-8845-3EFB7DC93033}"/>
                </a:ext>
              </a:extLst>
            </p:cNvPr>
            <p:cNvSpPr/>
            <p:nvPr/>
          </p:nvSpPr>
          <p:spPr>
            <a:xfrm>
              <a:off x="1865888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xmlns="" id="{6B7B1A94-9D82-1E4C-A41C-1488BA56E401}"/>
                </a:ext>
              </a:extLst>
            </p:cNvPr>
            <p:cNvSpPr/>
            <p:nvPr/>
          </p:nvSpPr>
          <p:spPr>
            <a:xfrm>
              <a:off x="1228865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xmlns="" id="{64C3D377-A89E-6A49-A42C-D466B1D7A02E}"/>
              </a:ext>
            </a:extLst>
          </p:cNvPr>
          <p:cNvCxnSpPr>
            <a:cxnSpLocks/>
          </p:cNvCxnSpPr>
          <p:nvPr/>
        </p:nvCxnSpPr>
        <p:spPr>
          <a:xfrm>
            <a:off x="4495126" y="5701267"/>
            <a:ext cx="0" cy="168210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Progress">
            <a:extLst>
              <a:ext uri="{FF2B5EF4-FFF2-40B4-BE49-F238E27FC236}">
                <a16:creationId xmlns:a16="http://schemas.microsoft.com/office/drawing/2014/main" xmlns="" id="{8F2D50E6-7183-684C-969C-D69E12CF15E2}"/>
              </a:ext>
            </a:extLst>
          </p:cNvPr>
          <p:cNvSpPr/>
          <p:nvPr/>
        </p:nvSpPr>
        <p:spPr>
          <a:xfrm>
            <a:off x="4257865" y="5813289"/>
            <a:ext cx="3657600" cy="123227"/>
          </a:xfrm>
          <a:prstGeom prst="roundRect">
            <a:avLst>
              <a:gd name="adj" fmla="val 50000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xmlns="" id="{85A49C4A-9672-724F-B58F-DC51055F7781}"/>
              </a:ext>
            </a:extLst>
          </p:cNvPr>
          <p:cNvSpPr/>
          <p:nvPr/>
        </p:nvSpPr>
        <p:spPr>
          <a:xfrm>
            <a:off x="4376254" y="5757558"/>
            <a:ext cx="237744" cy="240394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A450FBD5-C026-1346-A717-2B17D0BA2E69}"/>
              </a:ext>
            </a:extLst>
          </p:cNvPr>
          <p:cNvSpPr txBox="1"/>
          <p:nvPr/>
        </p:nvSpPr>
        <p:spPr>
          <a:xfrm>
            <a:off x="4071772" y="5297708"/>
            <a:ext cx="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UAT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testing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xmlns="" id="{16638508-EC0D-F841-93B7-DAA97451B6D2}"/>
              </a:ext>
            </a:extLst>
          </p:cNvPr>
          <p:cNvCxnSpPr>
            <a:cxnSpLocks/>
          </p:cNvCxnSpPr>
          <p:nvPr/>
        </p:nvCxnSpPr>
        <p:spPr>
          <a:xfrm>
            <a:off x="5291405" y="5701267"/>
            <a:ext cx="0" cy="168210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xmlns="" id="{2CFFB46D-FC12-054E-833C-3D48596965DC}"/>
              </a:ext>
            </a:extLst>
          </p:cNvPr>
          <p:cNvCxnSpPr>
            <a:cxnSpLocks/>
          </p:cNvCxnSpPr>
          <p:nvPr/>
        </p:nvCxnSpPr>
        <p:spPr>
          <a:xfrm>
            <a:off x="6087684" y="5701267"/>
            <a:ext cx="0" cy="168210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C16D0A37-762A-ED46-9C6D-DAF41BD6F289}"/>
              </a:ext>
            </a:extLst>
          </p:cNvPr>
          <p:cNvSpPr txBox="1"/>
          <p:nvPr/>
        </p:nvSpPr>
        <p:spPr>
          <a:xfrm>
            <a:off x="4834741" y="5297708"/>
            <a:ext cx="90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deployment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D9A04E68-0844-3C44-9A6B-F1D4269D4D32}"/>
              </a:ext>
            </a:extLst>
          </p:cNvPr>
          <p:cNvSpPr txBox="1"/>
          <p:nvPr/>
        </p:nvSpPr>
        <p:spPr>
          <a:xfrm>
            <a:off x="5668663" y="5297708"/>
            <a:ext cx="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execution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xmlns="" id="{695B6946-F7A0-DD49-A293-3DBF7DAFE8C6}"/>
              </a:ext>
            </a:extLst>
          </p:cNvPr>
          <p:cNvCxnSpPr>
            <a:cxnSpLocks/>
          </p:cNvCxnSpPr>
          <p:nvPr/>
        </p:nvCxnSpPr>
        <p:spPr>
          <a:xfrm>
            <a:off x="6883963" y="5701267"/>
            <a:ext cx="0" cy="168210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xmlns="" id="{773EC41B-7B2B-E146-8293-C52D624C7D5F}"/>
              </a:ext>
            </a:extLst>
          </p:cNvPr>
          <p:cNvSpPr txBox="1"/>
          <p:nvPr/>
        </p:nvSpPr>
        <p:spPr>
          <a:xfrm>
            <a:off x="6419428" y="5297708"/>
            <a:ext cx="930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 </a:t>
            </a:r>
          </a:p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performance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xmlns="" id="{DA29D6CD-9D60-5D43-BEA3-DB07D267E452}"/>
              </a:ext>
            </a:extLst>
          </p:cNvPr>
          <p:cNvCxnSpPr>
            <a:cxnSpLocks/>
          </p:cNvCxnSpPr>
          <p:nvPr/>
        </p:nvCxnSpPr>
        <p:spPr>
          <a:xfrm>
            <a:off x="7680243" y="5701267"/>
            <a:ext cx="0" cy="168210"/>
          </a:xfrm>
          <a:prstGeom prst="straightConnector1">
            <a:avLst/>
          </a:prstGeom>
          <a:ln w="19050">
            <a:solidFill>
              <a:srgbClr val="4747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EBA2D0DA-DAE4-FF41-BD8C-760543422152}"/>
              </a:ext>
            </a:extLst>
          </p:cNvPr>
          <p:cNvSpPr txBox="1"/>
          <p:nvPr/>
        </p:nvSpPr>
        <p:spPr>
          <a:xfrm>
            <a:off x="7268769" y="5297708"/>
            <a:ext cx="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474747"/>
                </a:solidFill>
                <a:latin typeface="Meta Offc Pro Normal" panose="020B0504030101020102" pitchFamily="34" charset="0"/>
              </a:rPr>
              <a:t>Model lifestyle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xmlns="" id="{5BE26B4F-6B9C-664B-8317-0FB827B0B0FC}"/>
              </a:ext>
            </a:extLst>
          </p:cNvPr>
          <p:cNvSpPr/>
          <p:nvPr/>
        </p:nvSpPr>
        <p:spPr>
          <a:xfrm>
            <a:off x="7561371" y="5757558"/>
            <a:ext cx="237744" cy="240394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xmlns="" id="{85237C74-6EB3-CB48-B6D0-66786270AC79}"/>
              </a:ext>
            </a:extLst>
          </p:cNvPr>
          <p:cNvSpPr/>
          <p:nvPr/>
        </p:nvSpPr>
        <p:spPr>
          <a:xfrm>
            <a:off x="6765091" y="5757558"/>
            <a:ext cx="237744" cy="240394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FCFE8C32-7192-D54C-90D9-9F24C8979434}"/>
              </a:ext>
            </a:extLst>
          </p:cNvPr>
          <p:cNvSpPr/>
          <p:nvPr/>
        </p:nvSpPr>
        <p:spPr>
          <a:xfrm>
            <a:off x="5968812" y="5757558"/>
            <a:ext cx="237744" cy="240394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7318242A-D803-CA4A-A980-200041994FE2}"/>
              </a:ext>
            </a:extLst>
          </p:cNvPr>
          <p:cNvSpPr/>
          <p:nvPr/>
        </p:nvSpPr>
        <p:spPr>
          <a:xfrm>
            <a:off x="5172533" y="5757558"/>
            <a:ext cx="237744" cy="240394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F27CD88A-28CA-5346-8250-998ED67BAE43}"/>
              </a:ext>
            </a:extLst>
          </p:cNvPr>
          <p:cNvGrpSpPr/>
          <p:nvPr/>
        </p:nvGrpSpPr>
        <p:grpSpPr>
          <a:xfrm>
            <a:off x="7895966" y="5297708"/>
            <a:ext cx="4021561" cy="700244"/>
            <a:chOff x="287360" y="5327333"/>
            <a:chExt cx="4021561" cy="700244"/>
          </a:xfrm>
        </p:grpSpPr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xmlns="" id="{C85D8225-421D-1F47-89F2-CD5A854D41E8}"/>
                </a:ext>
              </a:extLst>
            </p:cNvPr>
            <p:cNvCxnSpPr>
              <a:cxnSpLocks/>
            </p:cNvCxnSpPr>
            <p:nvPr/>
          </p:nvCxnSpPr>
          <p:spPr>
            <a:xfrm>
              <a:off x="710714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Progress">
              <a:extLst>
                <a:ext uri="{FF2B5EF4-FFF2-40B4-BE49-F238E27FC236}">
                  <a16:creationId xmlns:a16="http://schemas.microsoft.com/office/drawing/2014/main" xmlns="" id="{0583C1B3-8677-9846-B3D4-3F5DF38A0EDE}"/>
                </a:ext>
              </a:extLst>
            </p:cNvPr>
            <p:cNvSpPr/>
            <p:nvPr/>
          </p:nvSpPr>
          <p:spPr>
            <a:xfrm>
              <a:off x="473453" y="5842914"/>
              <a:ext cx="3657600" cy="123227"/>
            </a:xfrm>
            <a:prstGeom prst="roundRect">
              <a:avLst>
                <a:gd name="adj" fmla="val 50000"/>
              </a:avLst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013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C6926896-7FE6-A14A-9B54-413D494913A2}"/>
                </a:ext>
              </a:extLst>
            </p:cNvPr>
            <p:cNvSpPr/>
            <p:nvPr/>
          </p:nvSpPr>
          <p:spPr>
            <a:xfrm>
              <a:off x="591842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xmlns="" id="{9FA4B371-C05A-6D42-8A91-B46E39A36A86}"/>
                </a:ext>
              </a:extLst>
            </p:cNvPr>
            <p:cNvSpPr txBox="1"/>
            <p:nvPr/>
          </p:nvSpPr>
          <p:spPr>
            <a:xfrm>
              <a:off x="287360" y="5327333"/>
              <a:ext cx="838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xmlns="" id="{72D4647A-347C-D745-90E4-9E67F025A21E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37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xmlns="" id="{5EA62AF6-279B-6D43-A78A-4767B3645D2D}"/>
                </a:ext>
              </a:extLst>
            </p:cNvPr>
            <p:cNvCxnSpPr>
              <a:cxnSpLocks/>
            </p:cNvCxnSpPr>
            <p:nvPr/>
          </p:nvCxnSpPr>
          <p:spPr>
            <a:xfrm>
              <a:off x="1984760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xmlns="" id="{764C65F2-F379-0440-95FA-5BC4184E808D}"/>
                </a:ext>
              </a:extLst>
            </p:cNvPr>
            <p:cNvSpPr txBox="1"/>
            <p:nvPr/>
          </p:nvSpPr>
          <p:spPr>
            <a:xfrm>
              <a:off x="924050" y="5327333"/>
              <a:ext cx="838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xmlns="" id="{F8F6B09E-12DC-E246-BCD5-725A167A47A7}"/>
                </a:ext>
              </a:extLst>
            </p:cNvPr>
            <p:cNvCxnSpPr>
              <a:cxnSpLocks/>
            </p:cNvCxnSpPr>
            <p:nvPr/>
          </p:nvCxnSpPr>
          <p:spPr>
            <a:xfrm>
              <a:off x="2615151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xmlns="" id="{7AF03FFB-E338-E241-B4F8-2F5A0DB06AE5}"/>
                </a:ext>
              </a:extLst>
            </p:cNvPr>
            <p:cNvSpPr txBox="1"/>
            <p:nvPr/>
          </p:nvSpPr>
          <p:spPr>
            <a:xfrm>
              <a:off x="1569552" y="5327333"/>
              <a:ext cx="838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xmlns="" id="{69C26E00-4D3D-F440-9031-C760092FD1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06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xmlns="" id="{480796C9-3182-AF43-B466-2CCF745559F9}"/>
                </a:ext>
              </a:extLst>
            </p:cNvPr>
            <p:cNvSpPr txBox="1"/>
            <p:nvPr/>
          </p:nvSpPr>
          <p:spPr>
            <a:xfrm>
              <a:off x="2801272" y="5327333"/>
              <a:ext cx="930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xmlns="" id="{36255FA9-1DD6-5544-826A-AF18DD7C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95831" y="5730892"/>
              <a:ext cx="0" cy="168210"/>
            </a:xfrm>
            <a:prstGeom prst="straightConnector1">
              <a:avLst/>
            </a:prstGeom>
            <a:ln w="19050">
              <a:solidFill>
                <a:srgbClr val="47474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xmlns="" id="{6764D806-9FE3-2340-95C8-C848377EB79F}"/>
                </a:ext>
              </a:extLst>
            </p:cNvPr>
            <p:cNvSpPr txBox="1"/>
            <p:nvPr/>
          </p:nvSpPr>
          <p:spPr>
            <a:xfrm>
              <a:off x="3470799" y="5327333"/>
              <a:ext cx="838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xmlns="" id="{10E45B3B-E34A-AC44-8BC5-B2A3B8F2BA61}"/>
                </a:ext>
              </a:extLst>
            </p:cNvPr>
            <p:cNvSpPr txBox="1"/>
            <p:nvPr/>
          </p:nvSpPr>
          <p:spPr>
            <a:xfrm>
              <a:off x="2196090" y="5327333"/>
              <a:ext cx="838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474747"/>
                  </a:solidFill>
                  <a:latin typeface="Meta Offc Pro Normal" panose="020B0504030101020102" pitchFamily="34" charset="0"/>
                </a:rPr>
                <a:t>xxx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xmlns="" id="{B008148C-1EF4-594E-A1D0-4B34778E8176}"/>
                </a:ext>
              </a:extLst>
            </p:cNvPr>
            <p:cNvSpPr/>
            <p:nvPr/>
          </p:nvSpPr>
          <p:spPr>
            <a:xfrm>
              <a:off x="3776959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xmlns="" id="{5D83BFC5-1EDA-9B45-B027-F89452175B4C}"/>
                </a:ext>
              </a:extLst>
            </p:cNvPr>
            <p:cNvSpPr/>
            <p:nvPr/>
          </p:nvSpPr>
          <p:spPr>
            <a:xfrm>
              <a:off x="3139934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xmlns="" id="{CC8B03A3-FCB0-CB4D-BE6E-60FDFF890412}"/>
                </a:ext>
              </a:extLst>
            </p:cNvPr>
            <p:cNvSpPr/>
            <p:nvPr/>
          </p:nvSpPr>
          <p:spPr>
            <a:xfrm>
              <a:off x="2496279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xmlns="" id="{1F3A9EC0-59C6-744C-A806-AA64F4D1FCC2}"/>
                </a:ext>
              </a:extLst>
            </p:cNvPr>
            <p:cNvSpPr/>
            <p:nvPr/>
          </p:nvSpPr>
          <p:spPr>
            <a:xfrm>
              <a:off x="1865888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xmlns="" id="{F596B9D9-B170-CD4C-858C-692ADA813527}"/>
                </a:ext>
              </a:extLst>
            </p:cNvPr>
            <p:cNvSpPr/>
            <p:nvPr/>
          </p:nvSpPr>
          <p:spPr>
            <a:xfrm>
              <a:off x="1228865" y="5787183"/>
              <a:ext cx="237744" cy="240394"/>
            </a:xfrm>
            <a:prstGeom prst="ellipse">
              <a:avLst/>
            </a:prstGeom>
            <a:solidFill>
              <a:srgbClr val="F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Oval 241">
            <a:extLst>
              <a:ext uri="{FF2B5EF4-FFF2-40B4-BE49-F238E27FC236}">
                <a16:creationId xmlns:a16="http://schemas.microsoft.com/office/drawing/2014/main" xmlns="" id="{E123B417-5F9F-EE40-A6AC-60362A2EC916}"/>
              </a:ext>
            </a:extLst>
          </p:cNvPr>
          <p:cNvSpPr/>
          <p:nvPr/>
        </p:nvSpPr>
        <p:spPr>
          <a:xfrm>
            <a:off x="1070925" y="1653374"/>
            <a:ext cx="409001" cy="410643"/>
          </a:xfrm>
          <a:prstGeom prst="ellipse">
            <a:avLst/>
          </a:prstGeom>
          <a:solidFill>
            <a:srgbClr val="00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endParaRPr lang="en-US" sz="700">
              <a:latin typeface="Meta Offc Pro Normal" panose="020B0504030101020102" pitchFamily="34" charset="0"/>
            </a:endParaRPr>
          </a:p>
        </p:txBody>
      </p:sp>
      <p:sp>
        <p:nvSpPr>
          <p:cNvPr id="114" name="Freeform 60">
            <a:extLst>
              <a:ext uri="{FF2B5EF4-FFF2-40B4-BE49-F238E27FC236}">
                <a16:creationId xmlns:a16="http://schemas.microsoft.com/office/drawing/2014/main" xmlns="" id="{B337049B-8A0C-D04C-A0EB-176BE21D8FD1}"/>
              </a:ext>
            </a:extLst>
          </p:cNvPr>
          <p:cNvSpPr>
            <a:spLocks noEditPoints="1"/>
          </p:cNvSpPr>
          <p:nvPr/>
        </p:nvSpPr>
        <p:spPr bwMode="auto">
          <a:xfrm>
            <a:off x="1166991" y="1733911"/>
            <a:ext cx="214625" cy="231134"/>
          </a:xfrm>
          <a:custGeom>
            <a:avLst/>
            <a:gdLst>
              <a:gd name="T0" fmla="*/ 71 w 88"/>
              <a:gd name="T1" fmla="*/ 95 h 95"/>
              <a:gd name="T2" fmla="*/ 17 w 88"/>
              <a:gd name="T3" fmla="*/ 95 h 95"/>
              <a:gd name="T4" fmla="*/ 0 w 88"/>
              <a:gd name="T5" fmla="*/ 79 h 95"/>
              <a:gd name="T6" fmla="*/ 22 w 88"/>
              <a:gd name="T7" fmla="*/ 44 h 95"/>
              <a:gd name="T8" fmla="*/ 44 w 88"/>
              <a:gd name="T9" fmla="*/ 52 h 95"/>
              <a:gd name="T10" fmla="*/ 67 w 88"/>
              <a:gd name="T11" fmla="*/ 44 h 95"/>
              <a:gd name="T12" fmla="*/ 88 w 88"/>
              <a:gd name="T13" fmla="*/ 79 h 95"/>
              <a:gd name="T14" fmla="*/ 71 w 88"/>
              <a:gd name="T15" fmla="*/ 95 h 95"/>
              <a:gd name="T16" fmla="*/ 44 w 88"/>
              <a:gd name="T17" fmla="*/ 48 h 95"/>
              <a:gd name="T18" fmla="*/ 20 w 88"/>
              <a:gd name="T19" fmla="*/ 24 h 95"/>
              <a:gd name="T20" fmla="*/ 44 w 88"/>
              <a:gd name="T21" fmla="*/ 0 h 95"/>
              <a:gd name="T22" fmla="*/ 68 w 88"/>
              <a:gd name="T23" fmla="*/ 24 h 95"/>
              <a:gd name="T24" fmla="*/ 44 w 88"/>
              <a:gd name="T25" fmla="*/ 4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95">
                <a:moveTo>
                  <a:pt x="71" y="95"/>
                </a:moveTo>
                <a:cubicBezTo>
                  <a:pt x="17" y="95"/>
                  <a:pt x="17" y="95"/>
                  <a:pt x="17" y="95"/>
                </a:cubicBezTo>
                <a:cubicBezTo>
                  <a:pt x="7" y="95"/>
                  <a:pt x="0" y="89"/>
                  <a:pt x="0" y="79"/>
                </a:cubicBezTo>
                <a:cubicBezTo>
                  <a:pt x="0" y="65"/>
                  <a:pt x="4" y="44"/>
                  <a:pt x="22" y="44"/>
                </a:cubicBezTo>
                <a:cubicBezTo>
                  <a:pt x="24" y="44"/>
                  <a:pt x="32" y="52"/>
                  <a:pt x="44" y="52"/>
                </a:cubicBezTo>
                <a:cubicBezTo>
                  <a:pt x="56" y="52"/>
                  <a:pt x="65" y="44"/>
                  <a:pt x="67" y="44"/>
                </a:cubicBezTo>
                <a:cubicBezTo>
                  <a:pt x="85" y="44"/>
                  <a:pt x="88" y="65"/>
                  <a:pt x="88" y="79"/>
                </a:cubicBezTo>
                <a:cubicBezTo>
                  <a:pt x="88" y="89"/>
                  <a:pt x="81" y="95"/>
                  <a:pt x="71" y="95"/>
                </a:cubicBezTo>
                <a:close/>
                <a:moveTo>
                  <a:pt x="44" y="48"/>
                </a:moveTo>
                <a:cubicBezTo>
                  <a:pt x="31" y="48"/>
                  <a:pt x="20" y="37"/>
                  <a:pt x="20" y="24"/>
                </a:cubicBezTo>
                <a:cubicBezTo>
                  <a:pt x="20" y="10"/>
                  <a:pt x="31" y="0"/>
                  <a:pt x="44" y="0"/>
                </a:cubicBezTo>
                <a:cubicBezTo>
                  <a:pt x="57" y="0"/>
                  <a:pt x="68" y="10"/>
                  <a:pt x="68" y="24"/>
                </a:cubicBezTo>
                <a:cubicBezTo>
                  <a:pt x="68" y="37"/>
                  <a:pt x="57" y="48"/>
                  <a:pt x="4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254C707-5B2E-DB4E-955C-58F15FECCC87}"/>
              </a:ext>
            </a:extLst>
          </p:cNvPr>
          <p:cNvGrpSpPr/>
          <p:nvPr/>
        </p:nvGrpSpPr>
        <p:grpSpPr>
          <a:xfrm>
            <a:off x="939206" y="2298285"/>
            <a:ext cx="671247" cy="673942"/>
            <a:chOff x="939206" y="2298285"/>
            <a:chExt cx="671247" cy="673942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xmlns="" id="{FAB74AB8-341D-454B-9C64-BB366036B5F1}"/>
                </a:ext>
              </a:extLst>
            </p:cNvPr>
            <p:cNvSpPr/>
            <p:nvPr/>
          </p:nvSpPr>
          <p:spPr>
            <a:xfrm>
              <a:off x="939206" y="2298285"/>
              <a:ext cx="671247" cy="673942"/>
            </a:xfrm>
            <a:prstGeom prst="ellipse">
              <a:avLst/>
            </a:prstGeom>
            <a:solidFill>
              <a:srgbClr val="00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US" sz="700">
                <a:latin typeface="Meta Offc Pro Normal" panose="020B0504030101020102" pitchFamily="34" charset="0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xmlns="" id="{F98414A7-B5EE-E24D-A611-EE334FB02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386" y="2453850"/>
              <a:ext cx="463682" cy="306531"/>
            </a:xfrm>
            <a:custGeom>
              <a:avLst/>
              <a:gdLst>
                <a:gd name="T0" fmla="*/ 0 w 227"/>
                <a:gd name="T1" fmla="*/ 133 h 150"/>
                <a:gd name="T2" fmla="*/ 0 w 227"/>
                <a:gd name="T3" fmla="*/ 141 h 150"/>
                <a:gd name="T4" fmla="*/ 16 w 227"/>
                <a:gd name="T5" fmla="*/ 150 h 150"/>
                <a:gd name="T6" fmla="*/ 211 w 227"/>
                <a:gd name="T7" fmla="*/ 150 h 150"/>
                <a:gd name="T8" fmla="*/ 227 w 227"/>
                <a:gd name="T9" fmla="*/ 141 h 150"/>
                <a:gd name="T10" fmla="*/ 227 w 227"/>
                <a:gd name="T11" fmla="*/ 133 h 150"/>
                <a:gd name="T12" fmla="*/ 0 w 227"/>
                <a:gd name="T13" fmla="*/ 133 h 150"/>
                <a:gd name="T14" fmla="*/ 142 w 227"/>
                <a:gd name="T15" fmla="*/ 146 h 150"/>
                <a:gd name="T16" fmla="*/ 85 w 227"/>
                <a:gd name="T17" fmla="*/ 146 h 150"/>
                <a:gd name="T18" fmla="*/ 81 w 227"/>
                <a:gd name="T19" fmla="*/ 141 h 150"/>
                <a:gd name="T20" fmla="*/ 85 w 227"/>
                <a:gd name="T21" fmla="*/ 137 h 150"/>
                <a:gd name="T22" fmla="*/ 142 w 227"/>
                <a:gd name="T23" fmla="*/ 137 h 150"/>
                <a:gd name="T24" fmla="*/ 146 w 227"/>
                <a:gd name="T25" fmla="*/ 141 h 150"/>
                <a:gd name="T26" fmla="*/ 142 w 227"/>
                <a:gd name="T27" fmla="*/ 146 h 150"/>
                <a:gd name="T28" fmla="*/ 213 w 227"/>
                <a:gd name="T29" fmla="*/ 9 h 150"/>
                <a:gd name="T30" fmla="*/ 204 w 227"/>
                <a:gd name="T31" fmla="*/ 0 h 150"/>
                <a:gd name="T32" fmla="*/ 23 w 227"/>
                <a:gd name="T33" fmla="*/ 0 h 150"/>
                <a:gd name="T34" fmla="*/ 14 w 227"/>
                <a:gd name="T35" fmla="*/ 9 h 150"/>
                <a:gd name="T36" fmla="*/ 14 w 227"/>
                <a:gd name="T37" fmla="*/ 128 h 150"/>
                <a:gd name="T38" fmla="*/ 213 w 227"/>
                <a:gd name="T39" fmla="*/ 128 h 150"/>
                <a:gd name="T40" fmla="*/ 213 w 227"/>
                <a:gd name="T41" fmla="*/ 9 h 150"/>
                <a:gd name="T42" fmla="*/ 202 w 227"/>
                <a:gd name="T43" fmla="*/ 113 h 150"/>
                <a:gd name="T44" fmla="*/ 25 w 227"/>
                <a:gd name="T45" fmla="*/ 113 h 150"/>
                <a:gd name="T46" fmla="*/ 25 w 227"/>
                <a:gd name="T47" fmla="*/ 9 h 150"/>
                <a:gd name="T48" fmla="*/ 202 w 227"/>
                <a:gd name="T49" fmla="*/ 9 h 150"/>
                <a:gd name="T50" fmla="*/ 202 w 227"/>
                <a:gd name="T51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7" h="150">
                  <a:moveTo>
                    <a:pt x="0" y="133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7" y="150"/>
                    <a:pt x="16" y="150"/>
                  </a:cubicBezTo>
                  <a:cubicBezTo>
                    <a:pt x="211" y="150"/>
                    <a:pt x="211" y="150"/>
                    <a:pt x="211" y="150"/>
                  </a:cubicBezTo>
                  <a:cubicBezTo>
                    <a:pt x="220" y="150"/>
                    <a:pt x="227" y="146"/>
                    <a:pt x="227" y="141"/>
                  </a:cubicBezTo>
                  <a:cubicBezTo>
                    <a:pt x="227" y="133"/>
                    <a:pt x="227" y="133"/>
                    <a:pt x="227" y="133"/>
                  </a:cubicBezTo>
                  <a:lnTo>
                    <a:pt x="0" y="133"/>
                  </a:lnTo>
                  <a:close/>
                  <a:moveTo>
                    <a:pt x="142" y="146"/>
                  </a:moveTo>
                  <a:cubicBezTo>
                    <a:pt x="85" y="146"/>
                    <a:pt x="85" y="146"/>
                    <a:pt x="85" y="146"/>
                  </a:cubicBezTo>
                  <a:cubicBezTo>
                    <a:pt x="83" y="146"/>
                    <a:pt x="81" y="144"/>
                    <a:pt x="81" y="141"/>
                  </a:cubicBezTo>
                  <a:cubicBezTo>
                    <a:pt x="81" y="139"/>
                    <a:pt x="83" y="137"/>
                    <a:pt x="85" y="137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4" y="137"/>
                    <a:pt x="146" y="139"/>
                    <a:pt x="146" y="141"/>
                  </a:cubicBezTo>
                  <a:cubicBezTo>
                    <a:pt x="146" y="144"/>
                    <a:pt x="144" y="146"/>
                    <a:pt x="142" y="146"/>
                  </a:cubicBezTo>
                  <a:moveTo>
                    <a:pt x="213" y="9"/>
                  </a:moveTo>
                  <a:cubicBezTo>
                    <a:pt x="213" y="0"/>
                    <a:pt x="213" y="0"/>
                    <a:pt x="20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14" y="0"/>
                    <a:pt x="14" y="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213" y="128"/>
                    <a:pt x="213" y="128"/>
                    <a:pt x="213" y="128"/>
                  </a:cubicBezTo>
                  <a:lnTo>
                    <a:pt x="213" y="9"/>
                  </a:lnTo>
                  <a:close/>
                  <a:moveTo>
                    <a:pt x="202" y="113"/>
                  </a:moveTo>
                  <a:cubicBezTo>
                    <a:pt x="25" y="113"/>
                    <a:pt x="25" y="113"/>
                    <a:pt x="25" y="11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2" y="9"/>
                    <a:pt x="202" y="9"/>
                    <a:pt x="202" y="9"/>
                  </a:cubicBezTo>
                  <a:lnTo>
                    <a:pt x="202" y="1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00274CEC-2792-3649-B717-F19CEDC0C70C}"/>
                </a:ext>
              </a:extLst>
            </p:cNvPr>
            <p:cNvGrpSpPr/>
            <p:nvPr/>
          </p:nvGrpSpPr>
          <p:grpSpPr>
            <a:xfrm>
              <a:off x="1131972" y="2515909"/>
              <a:ext cx="88972" cy="119347"/>
              <a:chOff x="1139893" y="2507219"/>
              <a:chExt cx="171468" cy="11934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F6933B84-39FD-A242-917E-BC453811A9D3}"/>
                  </a:ext>
                </a:extLst>
              </p:cNvPr>
              <p:cNvSpPr/>
              <p:nvPr/>
            </p:nvSpPr>
            <p:spPr>
              <a:xfrm>
                <a:off x="1139893" y="2571968"/>
                <a:ext cx="45719" cy="52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4F7328D8-BF33-C743-B79A-6157C8B68E00}"/>
                  </a:ext>
                </a:extLst>
              </p:cNvPr>
              <p:cNvSpPr/>
              <p:nvPr/>
            </p:nvSpPr>
            <p:spPr>
              <a:xfrm>
                <a:off x="1202768" y="2541585"/>
                <a:ext cx="45719" cy="849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8FCE9AD8-AE91-4145-BC04-7C805530F324}"/>
                  </a:ext>
                </a:extLst>
              </p:cNvPr>
              <p:cNvSpPr/>
              <p:nvPr/>
            </p:nvSpPr>
            <p:spPr>
              <a:xfrm>
                <a:off x="1265642" y="2507219"/>
                <a:ext cx="45719" cy="119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777A7403-DA70-4A4E-816D-F549BEEDE0A9}"/>
                </a:ext>
              </a:extLst>
            </p:cNvPr>
            <p:cNvSpPr/>
            <p:nvPr/>
          </p:nvSpPr>
          <p:spPr>
            <a:xfrm>
              <a:off x="1335660" y="258679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10EA5A0-0001-2145-945C-F28A8CEE54BD}"/>
                </a:ext>
              </a:extLst>
            </p:cNvPr>
            <p:cNvSpPr/>
            <p:nvPr/>
          </p:nvSpPr>
          <p:spPr>
            <a:xfrm flipH="1">
              <a:off x="1314202" y="251791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A9A138DF-89F9-CE4F-A40A-CDB8062483F1}"/>
                </a:ext>
              </a:extLst>
            </p:cNvPr>
            <p:cNvSpPr/>
            <p:nvPr/>
          </p:nvSpPr>
          <p:spPr>
            <a:xfrm flipH="1">
              <a:off x="1387836" y="2543468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DC19E6BB-3136-2645-BD82-0D35493FAD5A}"/>
                </a:ext>
              </a:extLst>
            </p:cNvPr>
            <p:cNvSpPr/>
            <p:nvPr/>
          </p:nvSpPr>
          <p:spPr>
            <a:xfrm flipH="1">
              <a:off x="1290266" y="2577202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58AAA22A-2B0D-4A46-AD4F-A7D887F927DB}"/>
                </a:ext>
              </a:extLst>
            </p:cNvPr>
            <p:cNvCxnSpPr>
              <a:cxnSpLocks/>
            </p:cNvCxnSpPr>
            <p:nvPr/>
          </p:nvCxnSpPr>
          <p:spPr>
            <a:xfrm>
              <a:off x="1324801" y="2525620"/>
              <a:ext cx="28091" cy="799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39A28F6D-D01D-5C4B-AC25-E8A1DEAE2DD1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flipH="1">
              <a:off x="1362252" y="2546146"/>
              <a:ext cx="41194" cy="641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3C8B08CF-7B63-C343-8F19-E8291F44B25F}"/>
                </a:ext>
              </a:extLst>
            </p:cNvPr>
            <p:cNvCxnSpPr>
              <a:cxnSpLocks/>
            </p:cNvCxnSpPr>
            <p:nvPr/>
          </p:nvCxnSpPr>
          <p:spPr>
            <a:xfrm>
              <a:off x="1299526" y="2586462"/>
              <a:ext cx="68808" cy="29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67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797300" y="496326"/>
          <a:ext cx="79375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6403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3304903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296194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>
                          <a:solidFill>
                            <a:srgbClr val="AFAAD5"/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00" y="867166"/>
          <a:ext cx="4641308" cy="243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63044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</a:tblGrid>
              <a:tr h="1680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Jan-Feb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Mar-Apr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May-Jun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Jul-Aug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Sep-Oct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97030"/>
              </p:ext>
            </p:extLst>
          </p:nvPr>
        </p:nvGraphicFramePr>
        <p:xfrm>
          <a:off x="488028" y="1105095"/>
          <a:ext cx="11600772" cy="5505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9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3105029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285381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725509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712781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750965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725509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618163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598490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3798266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72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1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Cloud accounts (Production)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aseline="0"/>
                        <a:t>Operationalize Staging / Pre-Prod AWS Account </a:t>
                      </a:r>
                      <a:r>
                        <a:rPr lang="en-US" sz="1000"/>
                        <a:t> (Q1:19)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aseline="0"/>
                        <a:t>Operationalize Prod / Deployment Account (Q2:19-Q3:19)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/>
                        <a:t>Process Management (Engagement &amp; Delivery)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baseline="0"/>
                        <a:t>Role Based Access – Revoke Developer Access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4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2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Cloud - Workload Scheduler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aseline="0"/>
                        <a:t>Cloud-native solution (</a:t>
                      </a:r>
                      <a:r>
                        <a:rPr lang="en-US" sz="1000" baseline="0" err="1"/>
                        <a:t>ie</a:t>
                      </a:r>
                      <a:r>
                        <a:rPr lang="en-US" sz="1000" baseline="0"/>
                        <a:t>. </a:t>
                      </a:r>
                      <a:r>
                        <a:rPr lang="en-US" sz="1000" baseline="0" err="1"/>
                        <a:t>AirFlow</a:t>
                      </a:r>
                      <a:r>
                        <a:rPr lang="en-US" sz="1000" baseline="0"/>
                        <a:t>, </a:t>
                      </a:r>
                      <a:r>
                        <a:rPr lang="en-US" sz="1000" baseline="0" err="1"/>
                        <a:t>Chronos</a:t>
                      </a:r>
                      <a:r>
                        <a:rPr lang="en-US" sz="1000" baseline="0"/>
                        <a:t>, </a:t>
                      </a:r>
                      <a:r>
                        <a:rPr lang="en-US" sz="1000" baseline="0" err="1"/>
                        <a:t>Rundeck</a:t>
                      </a:r>
                      <a:r>
                        <a:rPr lang="en-US" sz="1000" baseline="0"/>
                        <a:t>,..)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aseline="0"/>
                        <a:t>High Availability / Failover / Support Operation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aseline="0"/>
                        <a:t>Integration of Monitoring &amp; Alerting solution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000" baseline="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4412687"/>
                  </a:ext>
                </a:extLst>
              </a:tr>
              <a:tr h="72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3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Extend Alerting</a:t>
                      </a:r>
                      <a:r>
                        <a:rPr lang="en-US" sz="1400" baseline="0"/>
                        <a:t> for Customization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aseline="0"/>
                        <a:t>Enrolling Infrastructure Alerts (Q4:18)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Service Now Integration</a:t>
                      </a:r>
                      <a:r>
                        <a:rPr lang="en-US" sz="1000" baseline="0"/>
                        <a:t> (Q1:19)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baseline="0"/>
                        <a:t>Enrolling Other App/Services (Q1:19)</a:t>
                      </a:r>
                      <a:endParaRPr lang="en-US" sz="1000"/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/>
                        <a:t>Onboarding Intra-Departmental</a:t>
                      </a:r>
                      <a:r>
                        <a:rPr lang="en-US" sz="1000" baseline="0"/>
                        <a:t> users (Q1:19)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14873"/>
                  </a:ext>
                </a:extLst>
              </a:tr>
              <a:tr h="677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4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JIRA on AWS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Base</a:t>
                      </a:r>
                      <a:r>
                        <a:rPr lang="en-US" sz="1000" baseline="0"/>
                        <a:t> install of JIRA (Q4:18)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Build/Test Redundancy</a:t>
                      </a:r>
                      <a:r>
                        <a:rPr lang="en-US" sz="1000" baseline="0"/>
                        <a:t> and Failover (Q4:18 – Q1:19)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Enhance</a:t>
                      </a:r>
                      <a:r>
                        <a:rPr lang="en-US" sz="1000" baseline="0"/>
                        <a:t> for Large Data sets and decoupled criteria (Q1;19)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aseline="0"/>
                        <a:t>Install on Deployment/Prod Account (Q2:19)</a:t>
                      </a:r>
                      <a:endParaRPr lang="en-US" sz="100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0597447"/>
                  </a:ext>
                </a:extLst>
              </a:tr>
              <a:tr h="5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5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Self Service</a:t>
                      </a:r>
                      <a:r>
                        <a:rPr lang="en-US" sz="1400" baseline="0"/>
                        <a:t> Portal</a:t>
                      </a:r>
                      <a:endParaRPr lang="en-US" sz="14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Vendor Onboard (Q2)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Development</a:t>
                      </a:r>
                      <a:r>
                        <a:rPr lang="en-US" sz="1000" baseline="0"/>
                        <a:t> &amp; Integration (Q2-Q3)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UI changes &amp; Hand-off to Cloud</a:t>
                      </a:r>
                      <a:r>
                        <a:rPr lang="en-US" sz="1000" baseline="0"/>
                        <a:t> Foundations (Q3-Q4)</a:t>
                      </a:r>
                      <a:endParaRPr lang="en-US" sz="100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4146742"/>
                  </a:ext>
                </a:extLst>
              </a:tr>
              <a:tr h="572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6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OpenShift</a:t>
                      </a:r>
                      <a:r>
                        <a:rPr lang="en-US" sz="1400"/>
                        <a:t> for</a:t>
                      </a:r>
                      <a:r>
                        <a:rPr lang="en-US" sz="1400" baseline="0"/>
                        <a:t> AAP</a:t>
                      </a:r>
                      <a:endParaRPr lang="en-US" sz="14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POC of Analytics Tooling (Q4:18)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EDS and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ZipLine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Support &amp; Integration (Q4:18 – Q1:19)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Distributed H2O &amp; Spark (Q1-Q3)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7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7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CRD Scan</a:t>
                      </a:r>
                      <a:r>
                        <a:rPr lang="en-US" sz="1400" baseline="0"/>
                        <a:t> on EBS Volumes</a:t>
                      </a:r>
                      <a:endParaRPr lang="en-US" sz="14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Prototype</a:t>
                      </a:r>
                      <a:r>
                        <a:rPr lang="en-US" sz="1000" baseline="0"/>
                        <a:t> script scan of single criteria (Q4:18)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POC </a:t>
                      </a:r>
                      <a:r>
                        <a:rPr lang="en-US" sz="1000" baseline="0"/>
                        <a:t>stateless scanning Agent (Q1:19)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Enhance</a:t>
                      </a:r>
                      <a:r>
                        <a:rPr lang="en-US" sz="1000" baseline="0"/>
                        <a:t> for Large Data sets and decoupled criteria (Q2:19)</a:t>
                      </a:r>
                      <a:endParaRPr lang="en-US" sz="1000"/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/>
                        <a:t>Incorporate Scheduling,</a:t>
                      </a:r>
                      <a:r>
                        <a:rPr lang="en-US" sz="1000" baseline="0"/>
                        <a:t> Monitoring, Notification (Q3:19)</a:t>
                      </a:r>
                      <a:endParaRPr lang="en-US" sz="1000"/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8</a:t>
                      </a:r>
                      <a:endParaRPr lang="en-US" sz="1400" b="0" i="0">
                        <a:solidFill>
                          <a:srgbClr val="00548A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Innovation/Research – New Technology Introduction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/>
                        <a:t>Logging: X-Ray, CloudWatch Analytics,</a:t>
                      </a:r>
                      <a:r>
                        <a:rPr lang="en-US" sz="1000" baseline="0"/>
                        <a:t> etc.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/>
                        <a:t>Compute: New EC2</a:t>
                      </a:r>
                      <a:r>
                        <a:rPr lang="en-US" sz="1000" baseline="0"/>
                        <a:t> Types, Hibernation, </a:t>
                      </a:r>
                      <a:r>
                        <a:rPr lang="en-US" sz="1000" baseline="0" err="1"/>
                        <a:t>Microservices</a:t>
                      </a:r>
                      <a:r>
                        <a:rPr lang="en-US" sz="1000" baseline="0"/>
                        <a:t>, etc.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 baseline="0"/>
                        <a:t>Platforms: </a:t>
                      </a:r>
                      <a:r>
                        <a:rPr lang="en-US" sz="1000" baseline="0" err="1"/>
                        <a:t>OpenShift</a:t>
                      </a:r>
                      <a:r>
                        <a:rPr lang="en-US" sz="1000" baseline="0"/>
                        <a:t>, Lake Formation, GCP, Azure, etc.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 baseline="0"/>
                        <a:t>Security: KMS, Audit &amp; Compliance, etc.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38606" y="872246"/>
          <a:ext cx="3296194" cy="23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194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231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702165" y="2705145"/>
            <a:ext cx="970643" cy="9398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2" name="Progress">
            <a:extLst>
              <a:ext uri="{FF2B5EF4-FFF2-40B4-BE49-F238E27FC236}">
                <a16:creationId xmlns:a16="http://schemas.microsoft.com/office/drawing/2014/main" xmlns="" id="{0D37663F-A274-5C4D-8EC7-EFC35B69333F}"/>
              </a:ext>
            </a:extLst>
          </p:cNvPr>
          <p:cNvSpPr/>
          <p:nvPr/>
        </p:nvSpPr>
        <p:spPr>
          <a:xfrm>
            <a:off x="4867728" y="2840752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3" name="Progress">
            <a:extLst>
              <a:ext uri="{FF2B5EF4-FFF2-40B4-BE49-F238E27FC236}">
                <a16:creationId xmlns:a16="http://schemas.microsoft.com/office/drawing/2014/main" xmlns="" id="{1C78B687-6BDA-6E4D-98E0-C2F74538CA29}"/>
              </a:ext>
            </a:extLst>
          </p:cNvPr>
          <p:cNvSpPr/>
          <p:nvPr/>
        </p:nvSpPr>
        <p:spPr>
          <a:xfrm>
            <a:off x="4940638" y="2990728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" name="Progress">
            <a:extLst>
              <a:ext uri="{FF2B5EF4-FFF2-40B4-BE49-F238E27FC236}">
                <a16:creationId xmlns:a16="http://schemas.microsoft.com/office/drawing/2014/main" xmlns="" id="{9D215964-B554-D146-8BA6-325ADA0FBD6D}"/>
              </a:ext>
            </a:extLst>
          </p:cNvPr>
          <p:cNvSpPr/>
          <p:nvPr/>
        </p:nvSpPr>
        <p:spPr>
          <a:xfrm>
            <a:off x="5753134" y="3151556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1" name="Progress">
            <a:extLst>
              <a:ext uri="{FF2B5EF4-FFF2-40B4-BE49-F238E27FC236}">
                <a16:creationId xmlns:a16="http://schemas.microsoft.com/office/drawing/2014/main" xmlns="" id="{A8ABA32B-5C2D-A045-A09F-5DEBE2955A01}"/>
              </a:ext>
            </a:extLst>
          </p:cNvPr>
          <p:cNvSpPr/>
          <p:nvPr/>
        </p:nvSpPr>
        <p:spPr>
          <a:xfrm>
            <a:off x="5251823" y="3699628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2" name="Progress">
            <a:extLst>
              <a:ext uri="{FF2B5EF4-FFF2-40B4-BE49-F238E27FC236}">
                <a16:creationId xmlns:a16="http://schemas.microsoft.com/office/drawing/2014/main" xmlns="" id="{3C256312-F0AD-0842-BE4B-1352EB2EC38A}"/>
              </a:ext>
            </a:extLst>
          </p:cNvPr>
          <p:cNvSpPr/>
          <p:nvPr/>
        </p:nvSpPr>
        <p:spPr>
          <a:xfrm>
            <a:off x="4274733" y="3414416"/>
            <a:ext cx="7493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5" name="Progress">
            <a:extLst>
              <a:ext uri="{FF2B5EF4-FFF2-40B4-BE49-F238E27FC236}">
                <a16:creationId xmlns:a16="http://schemas.microsoft.com/office/drawing/2014/main" xmlns="" id="{01862D1F-36A4-9D41-8907-079D33AE72E5}"/>
              </a:ext>
            </a:extLst>
          </p:cNvPr>
          <p:cNvSpPr/>
          <p:nvPr/>
        </p:nvSpPr>
        <p:spPr>
          <a:xfrm>
            <a:off x="5001598" y="5234807"/>
            <a:ext cx="768350" cy="8498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6" name="Progress">
            <a:extLst>
              <a:ext uri="{FF2B5EF4-FFF2-40B4-BE49-F238E27FC236}">
                <a16:creationId xmlns:a16="http://schemas.microsoft.com/office/drawing/2014/main" xmlns="" id="{30CF0F42-3BB3-0749-A8F6-1929B66E9261}"/>
              </a:ext>
            </a:extLst>
          </p:cNvPr>
          <p:cNvSpPr/>
          <p:nvPr/>
        </p:nvSpPr>
        <p:spPr>
          <a:xfrm>
            <a:off x="5644119" y="5515604"/>
            <a:ext cx="732872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1" name="Progress">
            <a:extLst>
              <a:ext uri="{FF2B5EF4-FFF2-40B4-BE49-F238E27FC236}">
                <a16:creationId xmlns:a16="http://schemas.microsoft.com/office/drawing/2014/main" xmlns="" id="{57B2C804-4E00-CD40-9F17-677E586B5490}"/>
              </a:ext>
            </a:extLst>
          </p:cNvPr>
          <p:cNvSpPr/>
          <p:nvPr/>
        </p:nvSpPr>
        <p:spPr>
          <a:xfrm>
            <a:off x="4118428" y="4651839"/>
            <a:ext cx="1171654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599159" y="904596"/>
            <a:ext cx="1920416" cy="138499"/>
            <a:chOff x="9637826" y="1757867"/>
            <a:chExt cx="1920416" cy="13849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57867"/>
              <a:ext cx="685800" cy="138499"/>
              <a:chOff x="10690420" y="1757867"/>
              <a:chExt cx="685800" cy="138499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57867"/>
                <a:ext cx="274320" cy="138499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9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57867"/>
              <a:ext cx="1055115" cy="138499"/>
              <a:chOff x="9654540" y="1751899"/>
              <a:chExt cx="1055115" cy="138499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51899"/>
                <a:ext cx="640080" cy="138499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9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30" name="Progress">
            <a:extLst>
              <a:ext uri="{FF2B5EF4-FFF2-40B4-BE49-F238E27FC236}">
                <a16:creationId xmlns:a16="http://schemas.microsoft.com/office/drawing/2014/main" xmlns="" id="{1DA574E9-AAE1-C048-B0AF-37FCE5F6EB20}"/>
              </a:ext>
            </a:extLst>
          </p:cNvPr>
          <p:cNvSpPr/>
          <p:nvPr/>
        </p:nvSpPr>
        <p:spPr>
          <a:xfrm>
            <a:off x="4770771" y="3561627"/>
            <a:ext cx="7493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2" name="Progress">
            <a:extLst>
              <a:ext uri="{FF2B5EF4-FFF2-40B4-BE49-F238E27FC236}">
                <a16:creationId xmlns:a16="http://schemas.microsoft.com/office/drawing/2014/main" xmlns="" id="{941FA341-0375-9040-B9AB-F59B9802F8EB}"/>
              </a:ext>
            </a:extLst>
          </p:cNvPr>
          <p:cNvSpPr/>
          <p:nvPr/>
        </p:nvSpPr>
        <p:spPr>
          <a:xfrm>
            <a:off x="6002456" y="5657096"/>
            <a:ext cx="778874" cy="9412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30A7084-7FDF-FF40-BF12-4661BDE79B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8028" y="491790"/>
          <a:ext cx="3309271" cy="58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271">
                  <a:extLst>
                    <a:ext uri="{9D8B030D-6E8A-4147-A177-3AD203B41FA5}">
                      <a16:colId xmlns:a16="http://schemas.microsoft.com/office/drawing/2014/main" xmlns="" val="2253694298"/>
                    </a:ext>
                  </a:extLst>
                </a:gridCol>
              </a:tblGrid>
              <a:tr h="58265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Cloud Foundations Roadmap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8831535"/>
                  </a:ext>
                </a:extLst>
              </a:tr>
            </a:tbl>
          </a:graphicData>
        </a:graphic>
      </p:graphicFrame>
      <p:sp>
        <p:nvSpPr>
          <p:cNvPr id="35" name="Progress">
            <a:extLst>
              <a:ext uri="{FF2B5EF4-FFF2-40B4-BE49-F238E27FC236}">
                <a16:creationId xmlns:a16="http://schemas.microsoft.com/office/drawing/2014/main" xmlns="" id="{D02F05F6-C3AA-534C-B0D2-47CD9E4705CF}"/>
              </a:ext>
            </a:extLst>
          </p:cNvPr>
          <p:cNvSpPr/>
          <p:nvPr/>
        </p:nvSpPr>
        <p:spPr>
          <a:xfrm>
            <a:off x="5297625" y="1204532"/>
            <a:ext cx="993685" cy="11494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6" name="Progress">
            <a:extLst>
              <a:ext uri="{FF2B5EF4-FFF2-40B4-BE49-F238E27FC236}">
                <a16:creationId xmlns:a16="http://schemas.microsoft.com/office/drawing/2014/main" xmlns="" id="{2B4F2C8C-5287-E64D-AEF8-62C24D5CEB0B}"/>
              </a:ext>
            </a:extLst>
          </p:cNvPr>
          <p:cNvSpPr/>
          <p:nvPr/>
        </p:nvSpPr>
        <p:spPr>
          <a:xfrm>
            <a:off x="5894015" y="1386674"/>
            <a:ext cx="132352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8" name="Progress">
            <a:extLst>
              <a:ext uri="{FF2B5EF4-FFF2-40B4-BE49-F238E27FC236}">
                <a16:creationId xmlns:a16="http://schemas.microsoft.com/office/drawing/2014/main" xmlns="" id="{01862D1F-36A4-9D41-8907-079D33AE72E5}"/>
              </a:ext>
            </a:extLst>
          </p:cNvPr>
          <p:cNvSpPr/>
          <p:nvPr/>
        </p:nvSpPr>
        <p:spPr>
          <a:xfrm>
            <a:off x="5490565" y="4076226"/>
            <a:ext cx="713929" cy="8498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9" name="Progress">
            <a:extLst>
              <a:ext uri="{FF2B5EF4-FFF2-40B4-BE49-F238E27FC236}">
                <a16:creationId xmlns:a16="http://schemas.microsoft.com/office/drawing/2014/main" xmlns="" id="{30CF0F42-3BB3-0749-A8F6-1929B66E9261}"/>
              </a:ext>
            </a:extLst>
          </p:cNvPr>
          <p:cNvSpPr/>
          <p:nvPr/>
        </p:nvSpPr>
        <p:spPr>
          <a:xfrm>
            <a:off x="5883862" y="4220412"/>
            <a:ext cx="732872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0" name="Progress">
            <a:extLst>
              <a:ext uri="{FF2B5EF4-FFF2-40B4-BE49-F238E27FC236}">
                <a16:creationId xmlns:a16="http://schemas.microsoft.com/office/drawing/2014/main" xmlns="" id="{941FA341-0375-9040-B9AB-F59B9802F8EB}"/>
              </a:ext>
            </a:extLst>
          </p:cNvPr>
          <p:cNvSpPr/>
          <p:nvPr/>
        </p:nvSpPr>
        <p:spPr>
          <a:xfrm>
            <a:off x="6067445" y="4399870"/>
            <a:ext cx="778874" cy="9412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8" name="Progress">
            <a:extLst>
              <a:ext uri="{FF2B5EF4-FFF2-40B4-BE49-F238E27FC236}">
                <a16:creationId xmlns:a16="http://schemas.microsoft.com/office/drawing/2014/main" xmlns="" id="{01862D1F-36A4-9D41-8907-079D33AE72E5}"/>
              </a:ext>
            </a:extLst>
          </p:cNvPr>
          <p:cNvSpPr/>
          <p:nvPr/>
        </p:nvSpPr>
        <p:spPr>
          <a:xfrm>
            <a:off x="5203250" y="5361915"/>
            <a:ext cx="768350" cy="8498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9" name="Progress">
            <a:extLst>
              <a:ext uri="{FF2B5EF4-FFF2-40B4-BE49-F238E27FC236}">
                <a16:creationId xmlns:a16="http://schemas.microsoft.com/office/drawing/2014/main" xmlns="" id="{9D215964-B554-D146-8BA6-325ADA0FBD6D}"/>
              </a:ext>
            </a:extLst>
          </p:cNvPr>
          <p:cNvSpPr/>
          <p:nvPr/>
        </p:nvSpPr>
        <p:spPr>
          <a:xfrm>
            <a:off x="5723061" y="3814577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0D37663F-A274-5C4D-8EC7-EFC35B69333F}"/>
              </a:ext>
            </a:extLst>
          </p:cNvPr>
          <p:cNvSpPr/>
          <p:nvPr/>
        </p:nvSpPr>
        <p:spPr>
          <a:xfrm>
            <a:off x="4921249" y="4775767"/>
            <a:ext cx="1411327" cy="11855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2" name="Progress">
            <a:extLst>
              <a:ext uri="{FF2B5EF4-FFF2-40B4-BE49-F238E27FC236}">
                <a16:creationId xmlns:a16="http://schemas.microsoft.com/office/drawing/2014/main" xmlns="" id="{941FA341-0375-9040-B9AB-F59B9802F8EB}"/>
              </a:ext>
            </a:extLst>
          </p:cNvPr>
          <p:cNvSpPr/>
          <p:nvPr/>
        </p:nvSpPr>
        <p:spPr>
          <a:xfrm>
            <a:off x="5926877" y="4938324"/>
            <a:ext cx="2261067" cy="9412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4" name="Progress">
            <a:extLst>
              <a:ext uri="{FF2B5EF4-FFF2-40B4-BE49-F238E27FC236}">
                <a16:creationId xmlns:a16="http://schemas.microsoft.com/office/drawing/2014/main" xmlns="" id="{1C78B687-6BDA-6E4D-98E0-C2F74538CA29}"/>
              </a:ext>
            </a:extLst>
          </p:cNvPr>
          <p:cNvSpPr/>
          <p:nvPr/>
        </p:nvSpPr>
        <p:spPr>
          <a:xfrm>
            <a:off x="6934883" y="1511744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5" name="Progress">
            <a:extLst>
              <a:ext uri="{FF2B5EF4-FFF2-40B4-BE49-F238E27FC236}">
                <a16:creationId xmlns:a16="http://schemas.microsoft.com/office/drawing/2014/main" xmlns="" id="{9D215964-B554-D146-8BA6-325ADA0FBD6D}"/>
              </a:ext>
            </a:extLst>
          </p:cNvPr>
          <p:cNvSpPr/>
          <p:nvPr/>
        </p:nvSpPr>
        <p:spPr>
          <a:xfrm>
            <a:off x="7425487" y="1656298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7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471316" y="1897667"/>
            <a:ext cx="970643" cy="9398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8" name="Progress">
            <a:extLst>
              <a:ext uri="{FF2B5EF4-FFF2-40B4-BE49-F238E27FC236}">
                <a16:creationId xmlns:a16="http://schemas.microsoft.com/office/drawing/2014/main" xmlns="" id="{0D37663F-A274-5C4D-8EC7-EFC35B69333F}"/>
              </a:ext>
            </a:extLst>
          </p:cNvPr>
          <p:cNvSpPr/>
          <p:nvPr/>
        </p:nvSpPr>
        <p:spPr>
          <a:xfrm>
            <a:off x="6004206" y="2033274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9" name="Progress">
            <a:extLst>
              <a:ext uri="{FF2B5EF4-FFF2-40B4-BE49-F238E27FC236}">
                <a16:creationId xmlns:a16="http://schemas.microsoft.com/office/drawing/2014/main" xmlns="" id="{1C78B687-6BDA-6E4D-98E0-C2F74538CA29}"/>
              </a:ext>
            </a:extLst>
          </p:cNvPr>
          <p:cNvSpPr/>
          <p:nvPr/>
        </p:nvSpPr>
        <p:spPr>
          <a:xfrm>
            <a:off x="6272496" y="2183250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653CDBBD-440C-4543-BF6A-0D60C3FE808A}"/>
              </a:ext>
            </a:extLst>
          </p:cNvPr>
          <p:cNvSpPr>
            <a:spLocks noChangeAspect="1"/>
          </p:cNvSpPr>
          <p:nvPr/>
        </p:nvSpPr>
        <p:spPr>
          <a:xfrm>
            <a:off x="134028" y="640095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233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6EE18700-6A3D-7141-AC35-F293B5765F5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6419" y="882154"/>
          <a:ext cx="11873661" cy="5559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29">
                  <a:extLst>
                    <a:ext uri="{9D8B030D-6E8A-4147-A177-3AD203B41FA5}">
                      <a16:colId xmlns:a16="http://schemas.microsoft.com/office/drawing/2014/main" xmlns="" val="802951053"/>
                    </a:ext>
                  </a:extLst>
                </a:gridCol>
                <a:gridCol w="2320198">
                  <a:extLst>
                    <a:ext uri="{9D8B030D-6E8A-4147-A177-3AD203B41FA5}">
                      <a16:colId xmlns:a16="http://schemas.microsoft.com/office/drawing/2014/main" xmlns="" val="3006275840"/>
                    </a:ext>
                  </a:extLst>
                </a:gridCol>
                <a:gridCol w="378398">
                  <a:extLst>
                    <a:ext uri="{9D8B030D-6E8A-4147-A177-3AD203B41FA5}">
                      <a16:colId xmlns:a16="http://schemas.microsoft.com/office/drawing/2014/main" xmlns="" val="1852676193"/>
                    </a:ext>
                  </a:extLst>
                </a:gridCol>
                <a:gridCol w="371121">
                  <a:extLst>
                    <a:ext uri="{9D8B030D-6E8A-4147-A177-3AD203B41FA5}">
                      <a16:colId xmlns:a16="http://schemas.microsoft.com/office/drawing/2014/main" xmlns="" val="2852363406"/>
                    </a:ext>
                  </a:extLst>
                </a:gridCol>
                <a:gridCol w="429334">
                  <a:extLst>
                    <a:ext uri="{9D8B030D-6E8A-4147-A177-3AD203B41FA5}">
                      <a16:colId xmlns:a16="http://schemas.microsoft.com/office/drawing/2014/main" xmlns="" val="88938319"/>
                    </a:ext>
                  </a:extLst>
                </a:gridCol>
                <a:gridCol w="3565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34736">
                  <a:extLst>
                    <a:ext uri="{9D8B030D-6E8A-4147-A177-3AD203B41FA5}">
                      <a16:colId xmlns:a16="http://schemas.microsoft.com/office/drawing/2014/main" xmlns="" val="4176527890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92951">
                  <a:extLst>
                    <a:ext uri="{9D8B030D-6E8A-4147-A177-3AD203B41FA5}">
                      <a16:colId xmlns:a16="http://schemas.microsoft.com/office/drawing/2014/main" xmlns="" val="1073312878"/>
                    </a:ext>
                  </a:extLst>
                </a:gridCol>
                <a:gridCol w="34201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5656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7112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565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3843">
                  <a:extLst>
                    <a:ext uri="{9D8B030D-6E8A-4147-A177-3AD203B41FA5}">
                      <a16:colId xmlns:a16="http://schemas.microsoft.com/office/drawing/2014/main" xmlns="" val="2686622368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85675">
                  <a:extLst>
                    <a:ext uri="{9D8B030D-6E8A-4147-A177-3AD203B41FA5}">
                      <a16:colId xmlns:a16="http://schemas.microsoft.com/office/drawing/2014/main" xmlns="" val="360210483"/>
                    </a:ext>
                  </a:extLst>
                </a:gridCol>
                <a:gridCol w="354627">
                  <a:extLst>
                    <a:ext uri="{9D8B030D-6E8A-4147-A177-3AD203B41FA5}">
                      <a16:colId xmlns:a16="http://schemas.microsoft.com/office/drawing/2014/main" xmlns="" val="360663569"/>
                    </a:ext>
                  </a:extLst>
                </a:gridCol>
                <a:gridCol w="42484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58853">
                  <a:extLst>
                    <a:ext uri="{9D8B030D-6E8A-4147-A177-3AD203B41FA5}">
                      <a16:colId xmlns:a16="http://schemas.microsoft.com/office/drawing/2014/main" xmlns="" val="4174592941"/>
                    </a:ext>
                  </a:extLst>
                </a:gridCol>
                <a:gridCol w="245695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4710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1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Sprint</a:t>
                      </a:r>
                      <a:r>
                        <a:rPr lang="en-US" sz="900" b="0" i="0" baseline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 #</a:t>
                      </a:r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18.12</a:t>
                      </a: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18.20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108178"/>
                  </a:ext>
                </a:extLst>
              </a:tr>
              <a:tr h="4710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End Date</a:t>
                      </a: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9/14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9/28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10/12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10/26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11/9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11/23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12/7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12/21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1/4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1/18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2/1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2/15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3/29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Legend: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0825982"/>
                  </a:ext>
                </a:extLst>
              </a:tr>
              <a:tr h="99242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Redshift</a:t>
                      </a:r>
                      <a:endParaRPr lang="en-US" sz="12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 Analytics (Prod) Cluster IDM Integration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 Development Cluster (CECL WS) IDM Integration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R3:  Development Cluster (SOT) IDM Integration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R4:  UAT Cluster IDM Integration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9914534"/>
                  </a:ext>
                </a:extLst>
              </a:tr>
              <a:tr h="88174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Snowflake</a:t>
                      </a:r>
                      <a:endParaRPr lang="en-US" sz="12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Production IDM Integration (Non-SSO)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Okta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(SSO) Integration –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R3: Create new snowflake accounts that align with Dev, modeling, deployment account strategy and integrate with UAL (estimate of 2 sprints after foundational work is done)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59531"/>
                  </a:ext>
                </a:extLst>
              </a:tr>
              <a:tr h="124243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endParaRPr lang="en-US" sz="1200" b="0" i="0" kern="120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1200" b="0" i="0" kern="120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Enterprise</a:t>
                      </a:r>
                      <a:r>
                        <a:rPr lang="en-US" sz="1200" b="0" i="0" kern="120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 S3 (SOT data) – Avro / ORC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UAL 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Metastore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(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DynamoDB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Session Initialization Service End-to-End Prototype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R3: Registration Service End-to-End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R4: Enterprise Data Lake IDM Roles Created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R5: Boarding and testing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913378"/>
                  </a:ext>
                </a:extLst>
              </a:tr>
              <a:tr h="141242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Governance and Reporting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Details need to be flushed out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7048712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CD1939-34EA-1043-BB29-6AE880939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48" y="429602"/>
            <a:ext cx="11277600" cy="914400"/>
          </a:xfrm>
        </p:spPr>
        <p:txBody>
          <a:bodyPr>
            <a:normAutofit/>
          </a:bodyPr>
          <a:lstStyle/>
          <a:p>
            <a:r>
              <a:rPr lang="en-US" sz="2600"/>
              <a:t>       Universal Access Layer (UAL) Sprint Schedule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9F822C3-721F-2E43-97C8-C8510A6675F6}"/>
              </a:ext>
            </a:extLst>
          </p:cNvPr>
          <p:cNvSpPr txBox="1"/>
          <p:nvPr/>
        </p:nvSpPr>
        <p:spPr>
          <a:xfrm>
            <a:off x="5208555" y="1913596"/>
            <a:ext cx="56792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R1(10/26)</a:t>
            </a: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EAE3A7CF-3E00-F644-86C4-DE5639C0D8EB}"/>
              </a:ext>
            </a:extLst>
          </p:cNvPr>
          <p:cNvSpPr/>
          <p:nvPr/>
        </p:nvSpPr>
        <p:spPr>
          <a:xfrm>
            <a:off x="4816450" y="2126810"/>
            <a:ext cx="392105" cy="10676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Progress">
            <a:extLst>
              <a:ext uri="{FF2B5EF4-FFF2-40B4-BE49-F238E27FC236}">
                <a16:creationId xmlns:a16="http://schemas.microsoft.com/office/drawing/2014/main" xmlns="" id="{63CAA0C6-9026-DE4D-834B-E2BAA2D3613C}"/>
              </a:ext>
            </a:extLst>
          </p:cNvPr>
          <p:cNvSpPr/>
          <p:nvPr/>
        </p:nvSpPr>
        <p:spPr>
          <a:xfrm>
            <a:off x="5939596" y="2276061"/>
            <a:ext cx="398476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08E798C-D9C0-3F4C-897E-98ADCC7AED77}"/>
              </a:ext>
            </a:extLst>
          </p:cNvPr>
          <p:cNvSpPr txBox="1"/>
          <p:nvPr/>
        </p:nvSpPr>
        <p:spPr>
          <a:xfrm>
            <a:off x="6336074" y="2249467"/>
            <a:ext cx="692607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R3 (12/7)</a:t>
            </a:r>
          </a:p>
        </p:txBody>
      </p:sp>
      <p:sp>
        <p:nvSpPr>
          <p:cNvPr id="40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4841309" y="2922335"/>
            <a:ext cx="1494765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351772" y="2891608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 (11/30)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0977D9F5-FAEB-CE48-9FF7-BF8693A0DF40}"/>
              </a:ext>
            </a:extLst>
          </p:cNvPr>
          <p:cNvSpPr/>
          <p:nvPr/>
        </p:nvSpPr>
        <p:spPr>
          <a:xfrm>
            <a:off x="10769233" y="505920"/>
            <a:ext cx="979932" cy="3038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Meta Offc Pro Normal" panose="020B0504030101020102" pitchFamily="34" charset="0"/>
              </a:rPr>
              <a:t>DRAFT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3FFDC457-72CF-B546-9027-B5C7C3A26DC6}"/>
              </a:ext>
            </a:extLst>
          </p:cNvPr>
          <p:cNvGrpSpPr/>
          <p:nvPr/>
        </p:nvGrpSpPr>
        <p:grpSpPr>
          <a:xfrm>
            <a:off x="10020865" y="1179048"/>
            <a:ext cx="1227920" cy="123111"/>
            <a:chOff x="8931409" y="1788388"/>
            <a:chExt cx="1227920" cy="123111"/>
          </a:xfrm>
        </p:grpSpPr>
        <p:sp>
          <p:nvSpPr>
            <p:cNvPr id="136" name="Progress">
              <a:extLst>
                <a:ext uri="{FF2B5EF4-FFF2-40B4-BE49-F238E27FC236}">
                  <a16:creationId xmlns:a16="http://schemas.microsoft.com/office/drawing/2014/main" xmlns="" id="{F2355B9A-8666-314B-9861-240D55617EB7}"/>
                </a:ext>
              </a:extLst>
            </p:cNvPr>
            <p:cNvSpPr/>
            <p:nvPr/>
          </p:nvSpPr>
          <p:spPr>
            <a:xfrm flipV="1">
              <a:off x="9744294" y="1815076"/>
              <a:ext cx="415035" cy="73152"/>
            </a:xfrm>
            <a:prstGeom prst="roundRect">
              <a:avLst>
                <a:gd name="adj" fmla="val 50000"/>
              </a:avLst>
            </a:prstGeom>
            <a:solidFill>
              <a:srgbClr val="19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013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0FD65844-C6BC-C84C-A668-42CD154640DC}"/>
                </a:ext>
              </a:extLst>
            </p:cNvPr>
            <p:cNvSpPr txBox="1"/>
            <p:nvPr/>
          </p:nvSpPr>
          <p:spPr>
            <a:xfrm>
              <a:off x="8931409" y="1788388"/>
              <a:ext cx="827878" cy="123111"/>
            </a:xfrm>
            <a:prstGeom prst="rect">
              <a:avLst/>
            </a:prstGeom>
            <a:noFill/>
          </p:spPr>
          <p:txBody>
            <a:bodyPr wrap="square" lIns="0" tIns="0" rIns="45720" bIns="0" rtlCol="0" anchor="ctr">
              <a:spAutoFit/>
            </a:bodyPr>
            <a:lstStyle/>
            <a:p>
              <a:pPr algn="r"/>
              <a:r>
                <a:rPr lang="en-US" sz="800">
                  <a:solidFill>
                    <a:srgbClr val="19548A"/>
                  </a:solidFill>
                  <a:latin typeface="Meta Offc Pro Normal" panose="020B0504030101020102" pitchFamily="34" charset="0"/>
                </a:rPr>
                <a:t>To be Confirmed</a:t>
              </a:r>
            </a:p>
          </p:txBody>
        </p:sp>
      </p:grpSp>
      <p:sp>
        <p:nvSpPr>
          <p:cNvPr id="57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4148605" y="1917579"/>
            <a:ext cx="1034777" cy="10058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8893033" y="3546909"/>
            <a:ext cx="570780" cy="24622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 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36" y="2448706"/>
            <a:ext cx="249413" cy="248713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7140761" y="2495803"/>
            <a:ext cx="87785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9F822C3-721F-2E43-97C8-C8510A6675F6}"/>
              </a:ext>
            </a:extLst>
          </p:cNvPr>
          <p:cNvSpPr txBox="1"/>
          <p:nvPr/>
        </p:nvSpPr>
        <p:spPr>
          <a:xfrm>
            <a:off x="5208555" y="2108569"/>
            <a:ext cx="56792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R2(10/26)</a:t>
            </a:r>
          </a:p>
        </p:txBody>
      </p:sp>
      <p:sp>
        <p:nvSpPr>
          <p:cNvPr id="72" name="Progress">
            <a:extLst>
              <a:ext uri="{FF2B5EF4-FFF2-40B4-BE49-F238E27FC236}">
                <a16:creationId xmlns:a16="http://schemas.microsoft.com/office/drawing/2014/main" xmlns="" id="{63CAA0C6-9026-DE4D-834B-E2BAA2D3613C}"/>
              </a:ext>
            </a:extLst>
          </p:cNvPr>
          <p:cNvSpPr/>
          <p:nvPr/>
        </p:nvSpPr>
        <p:spPr>
          <a:xfrm>
            <a:off x="5941751" y="2437859"/>
            <a:ext cx="398476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08E798C-D9C0-3F4C-897E-98ADCC7AED77}"/>
              </a:ext>
            </a:extLst>
          </p:cNvPr>
          <p:cNvSpPr txBox="1"/>
          <p:nvPr/>
        </p:nvSpPr>
        <p:spPr>
          <a:xfrm>
            <a:off x="6338229" y="2411265"/>
            <a:ext cx="692607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R4 (12/7)</a:t>
            </a:r>
          </a:p>
        </p:txBody>
      </p:sp>
      <p:sp>
        <p:nvSpPr>
          <p:cNvPr id="75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7455174" y="3127728"/>
            <a:ext cx="1494765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8954531" y="3095425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R2 (Q1 2019)</a:t>
            </a:r>
          </a:p>
        </p:txBody>
      </p:sp>
      <p:sp>
        <p:nvSpPr>
          <p:cNvPr id="77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7452624" y="3304906"/>
            <a:ext cx="1494765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8954531" y="3273842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R3 (Q1 2019)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02" y="3054283"/>
            <a:ext cx="244541" cy="2438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6418491" y="3073857"/>
            <a:ext cx="1009836" cy="492443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Complete. UAL Snowflake access provisioning (non-SSO) 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687" y="3390585"/>
            <a:ext cx="204682" cy="204108"/>
          </a:xfrm>
          <a:prstGeom prst="rect">
            <a:avLst/>
          </a:prstGeom>
        </p:spPr>
      </p:pic>
      <p:sp>
        <p:nvSpPr>
          <p:cNvPr id="85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4588329" y="3844986"/>
            <a:ext cx="620226" cy="10058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49F822C3-721F-2E43-97C8-C8510A6675F6}"/>
              </a:ext>
            </a:extLst>
          </p:cNvPr>
          <p:cNvSpPr txBox="1"/>
          <p:nvPr/>
        </p:nvSpPr>
        <p:spPr>
          <a:xfrm>
            <a:off x="5208555" y="3827582"/>
            <a:ext cx="56792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R1(10/26)</a:t>
            </a:r>
          </a:p>
        </p:txBody>
      </p:sp>
      <p:sp>
        <p:nvSpPr>
          <p:cNvPr id="93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4841308" y="4035024"/>
            <a:ext cx="1494765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340227" y="4008117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R2 (12/7)</a:t>
            </a:r>
          </a:p>
        </p:txBody>
      </p:sp>
      <p:sp>
        <p:nvSpPr>
          <p:cNvPr id="95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5183383" y="4219533"/>
            <a:ext cx="1274932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492627" y="4195952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R3 (12/14)</a:t>
            </a:r>
          </a:p>
        </p:txBody>
      </p:sp>
      <p:sp>
        <p:nvSpPr>
          <p:cNvPr id="98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6147102" y="4395630"/>
            <a:ext cx="596597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778094" y="4372049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R4(12/21)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197" y="4661478"/>
            <a:ext cx="265812" cy="26506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7209751" y="4677606"/>
            <a:ext cx="1134196" cy="24622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</a:t>
            </a:r>
          </a:p>
          <a:p>
            <a:r>
              <a:rPr lang="en-US" sz="800">
                <a:latin typeface="Meta Offc Pro Normal" panose="020B0504030101020102" pitchFamily="34" charset="0"/>
              </a:rPr>
              <a:t>(S3 – Fine grain access) </a:t>
            </a:r>
          </a:p>
        </p:txBody>
      </p:sp>
      <p:sp>
        <p:nvSpPr>
          <p:cNvPr id="129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6351772" y="4548030"/>
            <a:ext cx="544327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930494" y="4524449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R5 (12/30)</a:t>
            </a:r>
          </a:p>
        </p:txBody>
      </p:sp>
      <p:sp>
        <p:nvSpPr>
          <p:cNvPr id="132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6977197" y="5465159"/>
            <a:ext cx="2352920" cy="10058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1499510-ED16-424D-A4D6-1CAB23E25D98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977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6EE18700-6A3D-7141-AC35-F293B5765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89157"/>
              </p:ext>
            </p:extLst>
          </p:nvPr>
        </p:nvGraphicFramePr>
        <p:xfrm>
          <a:off x="196419" y="882154"/>
          <a:ext cx="11873661" cy="613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29">
                  <a:extLst>
                    <a:ext uri="{9D8B030D-6E8A-4147-A177-3AD203B41FA5}">
                      <a16:colId xmlns:a16="http://schemas.microsoft.com/office/drawing/2014/main" xmlns="" val="802951053"/>
                    </a:ext>
                  </a:extLst>
                </a:gridCol>
                <a:gridCol w="2320198">
                  <a:extLst>
                    <a:ext uri="{9D8B030D-6E8A-4147-A177-3AD203B41FA5}">
                      <a16:colId xmlns:a16="http://schemas.microsoft.com/office/drawing/2014/main" xmlns="" val="3006275840"/>
                    </a:ext>
                  </a:extLst>
                </a:gridCol>
                <a:gridCol w="378398">
                  <a:extLst>
                    <a:ext uri="{9D8B030D-6E8A-4147-A177-3AD203B41FA5}">
                      <a16:colId xmlns:a16="http://schemas.microsoft.com/office/drawing/2014/main" xmlns="" val="1852676193"/>
                    </a:ext>
                  </a:extLst>
                </a:gridCol>
                <a:gridCol w="371121">
                  <a:extLst>
                    <a:ext uri="{9D8B030D-6E8A-4147-A177-3AD203B41FA5}">
                      <a16:colId xmlns:a16="http://schemas.microsoft.com/office/drawing/2014/main" xmlns="" val="2852363406"/>
                    </a:ext>
                  </a:extLst>
                </a:gridCol>
                <a:gridCol w="429334">
                  <a:extLst>
                    <a:ext uri="{9D8B030D-6E8A-4147-A177-3AD203B41FA5}">
                      <a16:colId xmlns:a16="http://schemas.microsoft.com/office/drawing/2014/main" xmlns="" val="88938319"/>
                    </a:ext>
                  </a:extLst>
                </a:gridCol>
                <a:gridCol w="3565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34736">
                  <a:extLst>
                    <a:ext uri="{9D8B030D-6E8A-4147-A177-3AD203B41FA5}">
                      <a16:colId xmlns:a16="http://schemas.microsoft.com/office/drawing/2014/main" xmlns="" val="4176527890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92951">
                  <a:extLst>
                    <a:ext uri="{9D8B030D-6E8A-4147-A177-3AD203B41FA5}">
                      <a16:colId xmlns:a16="http://schemas.microsoft.com/office/drawing/2014/main" xmlns="" val="1073312878"/>
                    </a:ext>
                  </a:extLst>
                </a:gridCol>
                <a:gridCol w="34201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5656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7112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5656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3843">
                  <a:extLst>
                    <a:ext uri="{9D8B030D-6E8A-4147-A177-3AD203B41FA5}">
                      <a16:colId xmlns:a16="http://schemas.microsoft.com/office/drawing/2014/main" xmlns="" val="2686622368"/>
                    </a:ext>
                  </a:extLst>
                </a:gridCol>
                <a:gridCol w="34929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85675">
                  <a:extLst>
                    <a:ext uri="{9D8B030D-6E8A-4147-A177-3AD203B41FA5}">
                      <a16:colId xmlns:a16="http://schemas.microsoft.com/office/drawing/2014/main" xmlns="" val="360210483"/>
                    </a:ext>
                  </a:extLst>
                </a:gridCol>
                <a:gridCol w="354627">
                  <a:extLst>
                    <a:ext uri="{9D8B030D-6E8A-4147-A177-3AD203B41FA5}">
                      <a16:colId xmlns:a16="http://schemas.microsoft.com/office/drawing/2014/main" xmlns="" val="360663569"/>
                    </a:ext>
                  </a:extLst>
                </a:gridCol>
                <a:gridCol w="42484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58853">
                  <a:extLst>
                    <a:ext uri="{9D8B030D-6E8A-4147-A177-3AD203B41FA5}">
                      <a16:colId xmlns:a16="http://schemas.microsoft.com/office/drawing/2014/main" xmlns="" val="4174592941"/>
                    </a:ext>
                  </a:extLst>
                </a:gridCol>
                <a:gridCol w="245695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223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1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Sprint</a:t>
                      </a:r>
                      <a:r>
                        <a:rPr lang="en-US" sz="900" b="0" i="0" baseline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 #</a:t>
                      </a:r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18.12</a:t>
                      </a: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18.19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18.20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19.6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chemeClr val="bg1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108178"/>
                  </a:ext>
                </a:extLst>
              </a:tr>
              <a:tr h="2389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i="0" baseline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End Date</a:t>
                      </a: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9/14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9/28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10/12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10/26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11/9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11/23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12/7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12/21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1/4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1/18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2/1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2/15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3/15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3/29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latin typeface="Meta Offc Pro Normal" panose="020B0504030101020102" pitchFamily="34" charset="0"/>
                        </a:rPr>
                        <a:t>Legend: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0825982"/>
                  </a:ext>
                </a:extLst>
              </a:tr>
              <a:tr h="810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Universal</a:t>
                      </a:r>
                      <a:r>
                        <a:rPr lang="en-US" sz="12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Data Loader</a:t>
                      </a:r>
                    </a:p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     (Snowflake)</a:t>
                      </a:r>
                      <a:endParaRPr lang="en-US" sz="12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 Pattern to load backfill AVRO files to Snowflake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 Pattern for </a:t>
                      </a:r>
                      <a:r>
                        <a:rPr lang="en-US" sz="800" b="1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insert only 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delta loads to Snowflake    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R3:  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Upsert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&amp; </a:t>
                      </a:r>
                      <a:r>
                        <a:rPr lang="en-US" sz="800" b="0" i="0" cap="none" spc="0" baseline="0" noProof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Delete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en-US" sz="800" b="0" i="0" cap="none" spc="0" baseline="0" noProof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delta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loads to Snowflake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R4:  AVRO to ORC  w/ Glue Integration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R5:  Web UI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9914534"/>
                  </a:ext>
                </a:extLst>
              </a:tr>
              <a:tr h="501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Hadoop to AVRO on S3</a:t>
                      </a:r>
                      <a:endParaRPr lang="en-US" sz="1200" b="0" i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Ability to convert Hive data to AVRO &amp; move to Data Lake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Minor Enhancements, bug fixes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59531"/>
                  </a:ext>
                </a:extLst>
              </a:tr>
              <a:tr h="83102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1200" b="0" i="0" kern="120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External</a:t>
                      </a:r>
                      <a:r>
                        <a:rPr lang="en-US" sz="1200" b="0" i="0" kern="120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  <a:ea typeface="+mn-ea"/>
                          <a:cs typeface="+mn-cs"/>
                        </a:rPr>
                        <a:t> API to AVRO on S3</a:t>
                      </a:r>
                      <a:endParaRPr lang="en-US" sz="1200" b="0" i="0" kern="120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  <a:ea typeface="+mn-ea"/>
                        <a:cs typeface="+mn-cs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API Facebook data to AVRO on S3 w/ Generic JSON to AVRO converter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R2: Allow multiple API Sources, Integration w/ AWS logging, Improvements to make more Generic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R3: Google Connector</a:t>
                      </a:r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913378"/>
                  </a:ext>
                </a:extLst>
              </a:tr>
              <a:tr h="106994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Teradata</a:t>
                      </a:r>
                      <a:r>
                        <a:rPr lang="en-US" sz="12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&amp; Ab Initio Load Files to AVRO on S3</a:t>
                      </a:r>
                      <a:endParaRPr lang="en-US" sz="12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2018.9.1 Improved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Speed and AVRO Metadata</a:t>
                      </a: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2018.9.2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Improved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Redshift loading robustness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2018.10.1 Redshift 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params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optional, bug fixes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2018.11.1 Add new sub-products,  bug fixes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2018.11.2  Create delete Avro files &amp; delete to </a:t>
                      </a:r>
                      <a:r>
                        <a:rPr lang="en-US" sz="800" b="0" i="0" cap="none" spc="0" baseline="0" err="1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RedSh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2018.11.3  Date of data as partition,  ability to replace partition,  bug fixes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2018.12.1 Security Enhancements, bug fixes</a:t>
                      </a:r>
                      <a:endParaRPr lang="en-US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7048712"/>
                  </a:ext>
                </a:extLst>
              </a:tr>
              <a:tr h="13088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Data Validation</a:t>
                      </a:r>
                      <a:r>
                        <a:rPr lang="en-US" sz="12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Tools</a:t>
                      </a:r>
                      <a:endParaRPr lang="en-US" sz="12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3.0.0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Speed Increase, Count only &amp; data filter options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3.1.0 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Ability to specify data range to validate</a:t>
                      </a:r>
                      <a:endParaRPr lang="en-US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3.1.1 Ability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to email out validation report</a:t>
                      </a:r>
                      <a:endParaRPr lang="en-US" sz="8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3.1.4 Minor Enhancements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3.4.3 Add Deep AVRO validation,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</a:t>
                      </a: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bug fixes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3.5:</a:t>
                      </a: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Speed &amp; Minor Enhancements, nug fixes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3.6:  Delete Validation in AVRO now possible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4.0:  Ability to validate Snowflake, Delete validation improvements, support date of data as partition, AVRO speed increase, bug fixes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4593056"/>
                  </a:ext>
                </a:extLst>
              </a:tr>
              <a:tr h="88334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6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b="0" i="0" cap="none" spc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Real-time</a:t>
                      </a:r>
                      <a:r>
                        <a:rPr lang="en-US" sz="1200" b="0" i="0" cap="none" spc="0" baseline="0">
                          <a:ln w="0"/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Event Bus to Data Lake</a:t>
                      </a:r>
                      <a:endParaRPr lang="en-US" sz="1200" b="0" i="0" cap="none" spc="0">
                        <a:ln w="0"/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800" b="0" i="0">
                        <a:solidFill>
                          <a:srgbClr val="474747"/>
                        </a:solidFill>
                        <a:latin typeface="Meta Offc Pro Normal" panose="020B0504030101020102" pitchFamily="34" charset="0"/>
                      </a:endParaRP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800" b="0" i="0" cap="none" spc="0">
                          <a:ln>
                            <a:noFill/>
                          </a:ln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R1: Subscribe</a:t>
                      </a:r>
                      <a:r>
                        <a:rPr lang="en-US" sz="800" b="0" i="0" cap="none" spc="0" baseline="0">
                          <a:ln>
                            <a:noFill/>
                          </a:ln>
                          <a:solidFill>
                            <a:srgbClr val="474747"/>
                          </a:solidFill>
                          <a:effectLst/>
                          <a:latin typeface="Meta Offc Pro Normal" panose="020B0504030101020102" pitchFamily="34" charset="0"/>
                        </a:rPr>
                        <a:t> to Event bus v2 &amp; store data as AVRO Data Lake.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800" b="0" i="0" cap="none" spc="0" baseline="0">
                        <a:ln>
                          <a:noFill/>
                        </a:ln>
                        <a:solidFill>
                          <a:srgbClr val="474747"/>
                        </a:solidFill>
                        <a:effectLst/>
                        <a:latin typeface="Meta Offc Pro Normal" panose="020B0504030101020102" pitchFamily="34" charset="0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CD1939-34EA-1043-BB29-6AE880939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48" y="429602"/>
            <a:ext cx="11277600" cy="914400"/>
          </a:xfrm>
        </p:spPr>
        <p:txBody>
          <a:bodyPr>
            <a:normAutofit/>
          </a:bodyPr>
          <a:lstStyle/>
          <a:p>
            <a:r>
              <a:rPr lang="en-US" sz="2600"/>
              <a:t>       Cloud Data Products Sprint Schedule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9F822C3-721F-2E43-97C8-C8510A6675F6}"/>
              </a:ext>
            </a:extLst>
          </p:cNvPr>
          <p:cNvSpPr txBox="1"/>
          <p:nvPr/>
        </p:nvSpPr>
        <p:spPr>
          <a:xfrm>
            <a:off x="5444886" y="1643484"/>
            <a:ext cx="56792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R1(11/19)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8179976-AAA4-BC4B-A348-10AE370C17B2}"/>
              </a:ext>
            </a:extLst>
          </p:cNvPr>
          <p:cNvSpPr txBox="1"/>
          <p:nvPr/>
        </p:nvSpPr>
        <p:spPr>
          <a:xfrm flipH="1">
            <a:off x="6036825" y="1786756"/>
            <a:ext cx="594297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R2 (12/12)</a:t>
            </a:r>
          </a:p>
        </p:txBody>
      </p:sp>
      <p:sp>
        <p:nvSpPr>
          <p:cNvPr id="21" name="Progress">
            <a:extLst>
              <a:ext uri="{FF2B5EF4-FFF2-40B4-BE49-F238E27FC236}">
                <a16:creationId xmlns:a16="http://schemas.microsoft.com/office/drawing/2014/main" xmlns="" id="{31A0015D-6C56-F048-BC7E-D116DCEE30E0}"/>
              </a:ext>
            </a:extLst>
          </p:cNvPr>
          <p:cNvSpPr/>
          <p:nvPr/>
        </p:nvSpPr>
        <p:spPr>
          <a:xfrm>
            <a:off x="3873384" y="1953413"/>
            <a:ext cx="2930884" cy="7569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8F8AD7-FCF1-F04F-8D07-3E6CEC89E8D5}"/>
              </a:ext>
            </a:extLst>
          </p:cNvPr>
          <p:cNvSpPr txBox="1"/>
          <p:nvPr/>
        </p:nvSpPr>
        <p:spPr>
          <a:xfrm>
            <a:off x="6780412" y="1919131"/>
            <a:ext cx="692296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R3 (12/27)</a:t>
            </a:r>
          </a:p>
        </p:txBody>
      </p:sp>
      <p:sp>
        <p:nvSpPr>
          <p:cNvPr id="28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7062636" y="2246529"/>
            <a:ext cx="2167765" cy="85931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EAE3A7CF-3E00-F644-86C4-DE5639C0D8EB}"/>
              </a:ext>
            </a:extLst>
          </p:cNvPr>
          <p:cNvSpPr/>
          <p:nvPr/>
        </p:nvSpPr>
        <p:spPr>
          <a:xfrm>
            <a:off x="5218897" y="2580940"/>
            <a:ext cx="659925" cy="10538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050E40E-1652-E845-8D2D-D56F8AEBCCF5}"/>
              </a:ext>
            </a:extLst>
          </p:cNvPr>
          <p:cNvSpPr txBox="1"/>
          <p:nvPr/>
        </p:nvSpPr>
        <p:spPr>
          <a:xfrm>
            <a:off x="5846965" y="2559553"/>
            <a:ext cx="745869" cy="153888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 (11/23</a:t>
            </a:r>
            <a:r>
              <a:rPr lang="en-US" sz="1000">
                <a:latin typeface="Meta Offc Pro Normal" panose="020B0504030101020102" pitchFamily="34" charset="0"/>
              </a:rPr>
              <a:t>)</a:t>
            </a:r>
          </a:p>
        </p:txBody>
      </p:sp>
      <p:sp>
        <p:nvSpPr>
          <p:cNvPr id="39" name="Progress">
            <a:extLst>
              <a:ext uri="{FF2B5EF4-FFF2-40B4-BE49-F238E27FC236}">
                <a16:creationId xmlns:a16="http://schemas.microsoft.com/office/drawing/2014/main" xmlns="" id="{63CAA0C6-9026-DE4D-834B-E2BAA2D3613C}"/>
              </a:ext>
            </a:extLst>
          </p:cNvPr>
          <p:cNvSpPr/>
          <p:nvPr/>
        </p:nvSpPr>
        <p:spPr>
          <a:xfrm>
            <a:off x="5960096" y="2728287"/>
            <a:ext cx="632739" cy="107308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08E798C-D9C0-3F4C-897E-98ADCC7AED77}"/>
              </a:ext>
            </a:extLst>
          </p:cNvPr>
          <p:cNvSpPr txBox="1"/>
          <p:nvPr/>
        </p:nvSpPr>
        <p:spPr>
          <a:xfrm>
            <a:off x="6592835" y="2711702"/>
            <a:ext cx="692607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R2 (12/21)</a:t>
            </a:r>
          </a:p>
        </p:txBody>
      </p:sp>
      <p:sp>
        <p:nvSpPr>
          <p:cNvPr id="40" name="Progress">
            <a:extLst>
              <a:ext uri="{FF2B5EF4-FFF2-40B4-BE49-F238E27FC236}">
                <a16:creationId xmlns:a16="http://schemas.microsoft.com/office/drawing/2014/main" xmlns="" id="{3C04556B-6932-4B4C-9969-518F4790EC8E}"/>
              </a:ext>
            </a:extLst>
          </p:cNvPr>
          <p:cNvSpPr/>
          <p:nvPr/>
        </p:nvSpPr>
        <p:spPr>
          <a:xfrm>
            <a:off x="5200273" y="3125205"/>
            <a:ext cx="1169709" cy="9405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6368663" y="3094477"/>
            <a:ext cx="717124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 (12/7)</a:t>
            </a:r>
          </a:p>
        </p:txBody>
      </p:sp>
      <p:sp>
        <p:nvSpPr>
          <p:cNvPr id="59" name="Progress">
            <a:extLst>
              <a:ext uri="{FF2B5EF4-FFF2-40B4-BE49-F238E27FC236}">
                <a16:creationId xmlns:a16="http://schemas.microsoft.com/office/drawing/2014/main" xmlns="" id="{8A09134E-3900-674F-9E04-DBA710B5648E}"/>
              </a:ext>
            </a:extLst>
          </p:cNvPr>
          <p:cNvSpPr/>
          <p:nvPr/>
        </p:nvSpPr>
        <p:spPr>
          <a:xfrm>
            <a:off x="5844334" y="3298533"/>
            <a:ext cx="1593660" cy="80973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484951D-7C38-3746-93BC-3DCCFFEB9FE5}"/>
              </a:ext>
            </a:extLst>
          </p:cNvPr>
          <p:cNvSpPr txBox="1"/>
          <p:nvPr/>
        </p:nvSpPr>
        <p:spPr>
          <a:xfrm>
            <a:off x="7383490" y="3259570"/>
            <a:ext cx="52601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 R2 (1/18)</a:t>
            </a:r>
          </a:p>
        </p:txBody>
      </p:sp>
      <p:sp>
        <p:nvSpPr>
          <p:cNvPr id="86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5147764" y="4188180"/>
            <a:ext cx="312972" cy="8801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11/6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5430749" y="4166612"/>
            <a:ext cx="96392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R2018.11.2 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87" name="Progress">
            <a:extLst>
              <a:ext uri="{FF2B5EF4-FFF2-40B4-BE49-F238E27FC236}">
                <a16:creationId xmlns:a16="http://schemas.microsoft.com/office/drawing/2014/main" xmlns="" id="{AD904C06-702F-2443-BB11-00BA9019F426}"/>
              </a:ext>
            </a:extLst>
          </p:cNvPr>
          <p:cNvSpPr/>
          <p:nvPr/>
        </p:nvSpPr>
        <p:spPr>
          <a:xfrm>
            <a:off x="4944760" y="4066524"/>
            <a:ext cx="322016" cy="788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11/1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Progress">
            <a:extLst>
              <a:ext uri="{FF2B5EF4-FFF2-40B4-BE49-F238E27FC236}">
                <a16:creationId xmlns:a16="http://schemas.microsoft.com/office/drawing/2014/main" xmlns="" id="{41E7CF79-3429-DA4A-9539-7C99A9A8A784}"/>
              </a:ext>
            </a:extLst>
          </p:cNvPr>
          <p:cNvSpPr/>
          <p:nvPr/>
        </p:nvSpPr>
        <p:spPr>
          <a:xfrm flipV="1">
            <a:off x="5602376" y="4337270"/>
            <a:ext cx="245004" cy="8228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0977D9F5-FAEB-CE48-9FF7-BF8693A0DF40}"/>
              </a:ext>
            </a:extLst>
          </p:cNvPr>
          <p:cNvSpPr/>
          <p:nvPr/>
        </p:nvSpPr>
        <p:spPr>
          <a:xfrm>
            <a:off x="10769233" y="505920"/>
            <a:ext cx="979932" cy="30380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Meta Offc Pro Normal" panose="020B0504030101020102" pitchFamily="34" charset="0"/>
              </a:rPr>
              <a:t>DRAFT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3FFDC457-72CF-B546-9027-B5C7C3A26DC6}"/>
              </a:ext>
            </a:extLst>
          </p:cNvPr>
          <p:cNvGrpSpPr/>
          <p:nvPr/>
        </p:nvGrpSpPr>
        <p:grpSpPr>
          <a:xfrm>
            <a:off x="10143928" y="1318663"/>
            <a:ext cx="1227920" cy="123111"/>
            <a:chOff x="8931409" y="1788388"/>
            <a:chExt cx="1227920" cy="123111"/>
          </a:xfrm>
        </p:grpSpPr>
        <p:sp>
          <p:nvSpPr>
            <p:cNvPr id="136" name="Progress">
              <a:extLst>
                <a:ext uri="{FF2B5EF4-FFF2-40B4-BE49-F238E27FC236}">
                  <a16:creationId xmlns:a16="http://schemas.microsoft.com/office/drawing/2014/main" xmlns="" id="{F2355B9A-8666-314B-9861-240D55617EB7}"/>
                </a:ext>
              </a:extLst>
            </p:cNvPr>
            <p:cNvSpPr/>
            <p:nvPr/>
          </p:nvSpPr>
          <p:spPr>
            <a:xfrm flipV="1">
              <a:off x="9744294" y="1815076"/>
              <a:ext cx="415035" cy="73152"/>
            </a:xfrm>
            <a:prstGeom prst="roundRect">
              <a:avLst>
                <a:gd name="adj" fmla="val 50000"/>
              </a:avLst>
            </a:prstGeom>
            <a:solidFill>
              <a:srgbClr val="1954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013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0FD65844-C6BC-C84C-A668-42CD154640DC}"/>
                </a:ext>
              </a:extLst>
            </p:cNvPr>
            <p:cNvSpPr txBox="1"/>
            <p:nvPr/>
          </p:nvSpPr>
          <p:spPr>
            <a:xfrm>
              <a:off x="8931409" y="1788388"/>
              <a:ext cx="827878" cy="123111"/>
            </a:xfrm>
            <a:prstGeom prst="rect">
              <a:avLst/>
            </a:prstGeom>
            <a:noFill/>
          </p:spPr>
          <p:txBody>
            <a:bodyPr wrap="square" lIns="0" tIns="0" rIns="45720" bIns="0" rtlCol="0" anchor="ctr">
              <a:spAutoFit/>
            </a:bodyPr>
            <a:lstStyle/>
            <a:p>
              <a:pPr algn="r"/>
              <a:r>
                <a:rPr lang="en-US" sz="800">
                  <a:solidFill>
                    <a:srgbClr val="19548A"/>
                  </a:solidFill>
                  <a:latin typeface="Meta Offc Pro Normal" panose="020B0504030101020102" pitchFamily="34" charset="0"/>
                </a:rPr>
                <a:t>To be Confirmed</a:t>
              </a:r>
            </a:p>
          </p:txBody>
        </p:sp>
      </p:grpSp>
      <p:sp>
        <p:nvSpPr>
          <p:cNvPr id="57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3698273" y="1683477"/>
            <a:ext cx="1765470" cy="7416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Progress">
            <a:extLst>
              <a:ext uri="{FF2B5EF4-FFF2-40B4-BE49-F238E27FC236}">
                <a16:creationId xmlns:a16="http://schemas.microsoft.com/office/drawing/2014/main" xmlns="" id="{3F952E16-B229-224D-92EB-CFB9C74C01C0}"/>
              </a:ext>
            </a:extLst>
          </p:cNvPr>
          <p:cNvSpPr/>
          <p:nvPr/>
        </p:nvSpPr>
        <p:spPr>
          <a:xfrm>
            <a:off x="3801630" y="1825423"/>
            <a:ext cx="2268972" cy="780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Progress">
            <a:extLst>
              <a:ext uri="{FF2B5EF4-FFF2-40B4-BE49-F238E27FC236}">
                <a16:creationId xmlns:a16="http://schemas.microsoft.com/office/drawing/2014/main" xmlns="" id="{31A0015D-6C56-F048-BC7E-D116DCEE30E0}"/>
              </a:ext>
            </a:extLst>
          </p:cNvPr>
          <p:cNvSpPr/>
          <p:nvPr/>
        </p:nvSpPr>
        <p:spPr>
          <a:xfrm>
            <a:off x="6689574" y="2101826"/>
            <a:ext cx="1421299" cy="92118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88F8AD7-FCF1-F04F-8D07-3E6CEC89E8D5}"/>
              </a:ext>
            </a:extLst>
          </p:cNvPr>
          <p:cNvSpPr txBox="1"/>
          <p:nvPr/>
        </p:nvSpPr>
        <p:spPr>
          <a:xfrm>
            <a:off x="8093851" y="2071737"/>
            <a:ext cx="620525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R4 (2/15)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88F8AD7-FCF1-F04F-8D07-3E6CEC89E8D5}"/>
              </a:ext>
            </a:extLst>
          </p:cNvPr>
          <p:cNvSpPr txBox="1"/>
          <p:nvPr/>
        </p:nvSpPr>
        <p:spPr>
          <a:xfrm>
            <a:off x="9202524" y="2213744"/>
            <a:ext cx="524449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R5</a:t>
            </a:r>
            <a:r>
              <a:rPr lang="en-US" sz="800">
                <a:latin typeface="Meta Offc Pro Normal" panose="020B0504030101020102" pitchFamily="34" charset="0"/>
              </a:rPr>
              <a:t>(3/29)</a:t>
            </a:r>
          </a:p>
        </p:txBody>
      </p:sp>
      <p:sp>
        <p:nvSpPr>
          <p:cNvPr id="66" name="Progress">
            <a:extLst>
              <a:ext uri="{FF2B5EF4-FFF2-40B4-BE49-F238E27FC236}">
                <a16:creationId xmlns:a16="http://schemas.microsoft.com/office/drawing/2014/main" xmlns="" id="{1C6E743C-DA39-574D-B662-1B3350B885B8}"/>
              </a:ext>
            </a:extLst>
          </p:cNvPr>
          <p:cNvSpPr/>
          <p:nvPr/>
        </p:nvSpPr>
        <p:spPr>
          <a:xfrm>
            <a:off x="7557137" y="6658526"/>
            <a:ext cx="1693952" cy="85540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5224762" y="4036192"/>
            <a:ext cx="102621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R2018.11.1 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68" name="Progress">
            <a:extLst>
              <a:ext uri="{FF2B5EF4-FFF2-40B4-BE49-F238E27FC236}">
                <a16:creationId xmlns:a16="http://schemas.microsoft.com/office/drawing/2014/main" xmlns="" id="{AD904C06-702F-2443-BB11-00BA9019F426}"/>
              </a:ext>
            </a:extLst>
          </p:cNvPr>
          <p:cNvSpPr/>
          <p:nvPr/>
        </p:nvSpPr>
        <p:spPr>
          <a:xfrm>
            <a:off x="4515892" y="4189682"/>
            <a:ext cx="529516" cy="8651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10/22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485397" y="4285841"/>
            <a:ext cx="94535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R2018.10.1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 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5834948" y="4312125"/>
            <a:ext cx="975049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R2018.11.3 (11/23)</a:t>
            </a:r>
          </a:p>
        </p:txBody>
      </p:sp>
      <p:sp>
        <p:nvSpPr>
          <p:cNvPr id="74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3869519" y="5130596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9/13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194200" y="5104519"/>
            <a:ext cx="550996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3.0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88" name="Progress">
            <a:extLst>
              <a:ext uri="{FF2B5EF4-FFF2-40B4-BE49-F238E27FC236}">
                <a16:creationId xmlns:a16="http://schemas.microsoft.com/office/drawing/2014/main" xmlns="" id="{8A09134E-3900-674F-9E04-DBA710B5648E}"/>
              </a:ext>
            </a:extLst>
          </p:cNvPr>
          <p:cNvSpPr/>
          <p:nvPr/>
        </p:nvSpPr>
        <p:spPr>
          <a:xfrm>
            <a:off x="5852779" y="3447962"/>
            <a:ext cx="1815216" cy="80655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484951D-7C38-3746-93BC-3DCCFFEB9FE5}"/>
              </a:ext>
            </a:extLst>
          </p:cNvPr>
          <p:cNvSpPr txBox="1"/>
          <p:nvPr/>
        </p:nvSpPr>
        <p:spPr>
          <a:xfrm>
            <a:off x="7611444" y="3413539"/>
            <a:ext cx="365760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 R3</a:t>
            </a:r>
          </a:p>
        </p:txBody>
      </p:sp>
      <p:sp>
        <p:nvSpPr>
          <p:cNvPr id="101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3946969" y="526051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9/17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271649" y="5234434"/>
            <a:ext cx="574619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3.1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04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3994439" y="541291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9/18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319120" y="5382932"/>
            <a:ext cx="657064" cy="127014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3.1.1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  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06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4121854" y="554782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9/26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446534" y="5527288"/>
            <a:ext cx="65827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3.1.4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 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08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4521589" y="567024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10/17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846269" y="5646492"/>
            <a:ext cx="713149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3.4.3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10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4651504" y="580765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10/21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4976184" y="5788627"/>
            <a:ext cx="583234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3.5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 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12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5026254" y="592757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11/7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5350934" y="5901494"/>
            <a:ext cx="455267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3.6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14" name="Progress">
            <a:extLst>
              <a:ext uri="{FF2B5EF4-FFF2-40B4-BE49-F238E27FC236}">
                <a16:creationId xmlns:a16="http://schemas.microsoft.com/office/drawing/2014/main" xmlns="" id="{F445D1BB-2E7F-B04E-92FA-09B44FFD0DD8}"/>
              </a:ext>
            </a:extLst>
          </p:cNvPr>
          <p:cNvSpPr/>
          <p:nvPr/>
        </p:nvSpPr>
        <p:spPr>
          <a:xfrm>
            <a:off x="5243609" y="6062481"/>
            <a:ext cx="362956" cy="8792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5568289" y="6036404"/>
            <a:ext cx="56259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4.0 (11/19)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3FAA23D5-F6CE-F74A-8DF1-4D6E9A005862}"/>
              </a:ext>
            </a:extLst>
          </p:cNvPr>
          <p:cNvSpPr txBox="1"/>
          <p:nvPr/>
        </p:nvSpPr>
        <p:spPr>
          <a:xfrm>
            <a:off x="9261390" y="6632046"/>
            <a:ext cx="406715" cy="138499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900">
                <a:latin typeface="Meta Offc Pro Normal" panose="020B0504030101020102" pitchFamily="34" charset="0"/>
              </a:rPr>
              <a:t>R1</a:t>
            </a:r>
          </a:p>
        </p:txBody>
      </p:sp>
      <p:sp>
        <p:nvSpPr>
          <p:cNvPr id="117" name="Progress">
            <a:extLst>
              <a:ext uri="{FF2B5EF4-FFF2-40B4-BE49-F238E27FC236}">
                <a16:creationId xmlns:a16="http://schemas.microsoft.com/office/drawing/2014/main" xmlns="" id="{41E7CF79-3429-DA4A-9539-7C99A9A8A784}"/>
              </a:ext>
            </a:extLst>
          </p:cNvPr>
          <p:cNvSpPr/>
          <p:nvPr/>
        </p:nvSpPr>
        <p:spPr>
          <a:xfrm flipV="1">
            <a:off x="5972131" y="4477635"/>
            <a:ext cx="663662" cy="78562"/>
          </a:xfrm>
          <a:prstGeom prst="roundRect">
            <a:avLst>
              <a:gd name="adj" fmla="val 50000"/>
            </a:avLst>
          </a:prstGeom>
          <a:solidFill>
            <a:srgbClr val="19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6615495" y="4460391"/>
            <a:ext cx="886800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R2018.12.1 (12/21)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69" y="4681341"/>
            <a:ext cx="265982" cy="265982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07" y="6072623"/>
            <a:ext cx="287309" cy="287309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7255157" y="4768782"/>
            <a:ext cx="1030253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6424011" y="6150278"/>
            <a:ext cx="1030253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 </a:t>
            </a:r>
          </a:p>
        </p:txBody>
      </p:sp>
      <p:sp>
        <p:nvSpPr>
          <p:cNvPr id="123" name="Progress">
            <a:extLst>
              <a:ext uri="{FF2B5EF4-FFF2-40B4-BE49-F238E27FC236}">
                <a16:creationId xmlns:a16="http://schemas.microsoft.com/office/drawing/2014/main" xmlns="" id="{AD904C06-702F-2443-BB11-00BA9019F426}"/>
              </a:ext>
            </a:extLst>
          </p:cNvPr>
          <p:cNvSpPr/>
          <p:nvPr/>
        </p:nvSpPr>
        <p:spPr>
          <a:xfrm>
            <a:off x="3418271" y="4398807"/>
            <a:ext cx="322016" cy="788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9/6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3698273" y="4368475"/>
            <a:ext cx="870026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R2018.9.1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</a:t>
            </a:r>
            <a:endParaRPr lang="en-US" sz="800">
              <a:latin typeface="Meta Offc Pro Normal" panose="020B0504030101020102" pitchFamily="34" charset="0"/>
            </a:endParaRPr>
          </a:p>
        </p:txBody>
      </p:sp>
      <p:sp>
        <p:nvSpPr>
          <p:cNvPr id="125" name="Progress">
            <a:extLst>
              <a:ext uri="{FF2B5EF4-FFF2-40B4-BE49-F238E27FC236}">
                <a16:creationId xmlns:a16="http://schemas.microsoft.com/office/drawing/2014/main" xmlns="" id="{AD904C06-702F-2443-BB11-00BA9019F426}"/>
              </a:ext>
            </a:extLst>
          </p:cNvPr>
          <p:cNvSpPr/>
          <p:nvPr/>
        </p:nvSpPr>
        <p:spPr>
          <a:xfrm>
            <a:off x="3638126" y="4558699"/>
            <a:ext cx="322016" cy="788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9/14</a:t>
            </a:r>
            <a:endParaRPr lang="ru-RU" sz="60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3918128" y="4528367"/>
            <a:ext cx="870026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R2018.9.2</a:t>
            </a:r>
            <a:r>
              <a:rPr lang="en-US" sz="800">
                <a:solidFill>
                  <a:schemeClr val="accent6"/>
                </a:solidFill>
                <a:latin typeface="Meta Offc Pro Normal" panose="020B0504030101020102" pitchFamily="34" charset="0"/>
              </a:rPr>
              <a:t>✓ </a:t>
            </a:r>
            <a:endParaRPr lang="en-US" sz="800">
              <a:latin typeface="Meta Offc Pro Normal" panose="020B0504030101020102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21" y="2741445"/>
            <a:ext cx="254687" cy="25397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629EF07E-B71B-2944-BFEB-9A0402D4C0B0}"/>
              </a:ext>
            </a:extLst>
          </p:cNvPr>
          <p:cNvSpPr txBox="1"/>
          <p:nvPr/>
        </p:nvSpPr>
        <p:spPr>
          <a:xfrm>
            <a:off x="7447832" y="2779913"/>
            <a:ext cx="877852" cy="123111"/>
          </a:xfrm>
          <a:prstGeom prst="rect">
            <a:avLst/>
          </a:prstGeom>
          <a:noFill/>
        </p:spPr>
        <p:txBody>
          <a:bodyPr wrap="square" lIns="45720" tIns="0" rIns="0" bIns="0" rtlCol="0" anchor="ctr" anchorCtr="0">
            <a:spAutoFit/>
          </a:bodyPr>
          <a:lstStyle/>
          <a:p>
            <a:r>
              <a:rPr lang="en-US" sz="800">
                <a:latin typeface="Meta Offc Pro Normal" panose="020B0504030101020102" pitchFamily="34" charset="0"/>
              </a:rPr>
              <a:t>Feature Complete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A18B158-4955-404A-9B8C-BD810D869018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978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797300" y="685800"/>
          <a:ext cx="7937500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3615146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296194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  <a:p>
                      <a:pPr algn="ctr"/>
                      <a:endParaRPr lang="en-US" sz="1000">
                        <a:solidFill>
                          <a:srgbClr val="AFAAD5"/>
                        </a:solidFill>
                      </a:endParaRP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300" y="1056640"/>
          <a:ext cx="4641309" cy="21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5701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261544818"/>
                    </a:ext>
                  </a:extLst>
                </a:gridCol>
                <a:gridCol w="515701">
                  <a:extLst>
                    <a:ext uri="{9D8B030D-6E8A-4147-A177-3AD203B41FA5}">
                      <a16:colId xmlns:a16="http://schemas.microsoft.com/office/drawing/2014/main" xmlns="" val="242068946"/>
                    </a:ext>
                  </a:extLst>
                </a:gridCol>
              </a:tblGrid>
              <a:tr h="168064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April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23" y="1276225"/>
          <a:ext cx="11322748" cy="565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534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2511433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xmlns="" val="770146769"/>
                    </a:ext>
                  </a:extLst>
                </a:gridCol>
                <a:gridCol w="528674">
                  <a:extLst>
                    <a:ext uri="{9D8B030D-6E8A-4147-A177-3AD203B41FA5}">
                      <a16:colId xmlns:a16="http://schemas.microsoft.com/office/drawing/2014/main" xmlns="" val="152291352"/>
                    </a:ext>
                  </a:extLst>
                </a:gridCol>
                <a:gridCol w="3622877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157391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Analytics tools provisioning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(Model Development)</a:t>
                      </a:r>
                    </a:p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1. SAS on OpenShift Test cluster</a:t>
                      </a:r>
                    </a:p>
                    <a:p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2. SAS on D&amp;D OpenShift cluster with LDAP</a:t>
                      </a:r>
                    </a:p>
                    <a:p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3. Jupyter notebook /H2O flow on D&amp;D OpenShift cluster with LDAP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4. Data sharing between users on OpenShift cluster.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5. Onboarding up to 10~50 users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6. Onboarding up to 100~300 users (Dependency on size of OpenShift cluster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7. GitHub integration (Model code repository)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8. Automated OpenShift cluster management (pod scaling from UI)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9.UX-UI redesign/development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9522681"/>
                  </a:ext>
                </a:extLst>
              </a:tr>
              <a:tr h="77702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Data provisioning capabilities</a:t>
                      </a:r>
                    </a:p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1a.Data discovery on snowflake (data dictionary of snowflake)</a:t>
                      </a:r>
                    </a:p>
                    <a:p>
                      <a:r>
                        <a:rPr lang="en-US" sz="900"/>
                        <a:t>1b.Data provision on snowflake </a:t>
                      </a:r>
                    </a:p>
                    <a:p>
                      <a:r>
                        <a:rPr lang="en-US" sz="900"/>
                        <a:t>2. Alation catalog integration with zipline</a:t>
                      </a:r>
                    </a:p>
                    <a:p>
                      <a:r>
                        <a:rPr lang="en-US" sz="900"/>
                        <a:t>3. Integration with OKTA</a:t>
                      </a:r>
                    </a:p>
                    <a:p>
                      <a:endParaRPr lang="en-US" sz="90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4412687"/>
                  </a:ext>
                </a:extLst>
              </a:tr>
              <a:tr h="77702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Model Workflow (JIRA) integration and collaboration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1.Zipline integration with JIRA</a:t>
                      </a:r>
                    </a:p>
                    <a:p>
                      <a:r>
                        <a:rPr lang="en-US" sz="900"/>
                        <a:t>2.Project Admin access to add/remove members to/from project </a:t>
                      </a:r>
                    </a:p>
                    <a:p>
                      <a:r>
                        <a:rPr lang="en-US" sz="900"/>
                        <a:t>3.UI changes</a:t>
                      </a:r>
                    </a:p>
                    <a:p>
                      <a:r>
                        <a:rPr lang="en-US" sz="900"/>
                        <a:t>4. Streamline notification process</a:t>
                      </a:r>
                    </a:p>
                    <a:p>
                      <a:endParaRPr lang="en-US" sz="900"/>
                    </a:p>
                  </a:txBody>
                  <a:tcPr marL="116643" marR="54864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14873"/>
                  </a:ext>
                </a:extLst>
              </a:tr>
              <a:tr h="511393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Zipline 2.0 (New web portal)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1.Zipline AAP portal </a:t>
                      </a:r>
                    </a:p>
                    <a:p>
                      <a:r>
                        <a:rPr lang="en-US" sz="900"/>
                        <a:t>2.Integration with Platform services (Self service , Alation, UAL)</a:t>
                      </a:r>
                    </a:p>
                    <a:p>
                      <a:endParaRPr lang="en-US" sz="90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0597447"/>
                  </a:ext>
                </a:extLst>
              </a:tr>
              <a:tr h="183954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Model Deployment and Execution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1.Requirement gathering /tool evaluation for deployment (Axiom, Catalina)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Model Code conversion to executable Jar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Extract Model Data prep steps to a transformation pipeline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Model code execution in container (docker file development/deployment as docker container)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Central Change control repository for model deployment for UAT/PROD environment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Jenkins pipeline to get changes and deploy containers in OpenShift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Scheduler process to run  model on trigger or regular intervals  .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US" sz="900"/>
                        <a:t>Blue –Green deployment pipeline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/>
                    </a:p>
                    <a:p>
                      <a:endParaRPr lang="en-US" sz="900"/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414674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38606" y="1061721"/>
          <a:ext cx="329619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194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18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772935" y="1365663"/>
            <a:ext cx="1034971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3" name="Progress">
            <a:extLst>
              <a:ext uri="{FF2B5EF4-FFF2-40B4-BE49-F238E27FC236}">
                <a16:creationId xmlns:a16="http://schemas.microsoft.com/office/drawing/2014/main" xmlns="" id="{1C78B687-6BDA-6E4D-98E0-C2F74538CA29}"/>
              </a:ext>
            </a:extLst>
          </p:cNvPr>
          <p:cNvSpPr/>
          <p:nvPr/>
        </p:nvSpPr>
        <p:spPr>
          <a:xfrm>
            <a:off x="4850907" y="1697523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5" name="Progress">
            <a:extLst>
              <a:ext uri="{FF2B5EF4-FFF2-40B4-BE49-F238E27FC236}">
                <a16:creationId xmlns:a16="http://schemas.microsoft.com/office/drawing/2014/main" xmlns="" id="{9D215964-B554-D146-8BA6-325ADA0FBD6D}"/>
              </a:ext>
            </a:extLst>
          </p:cNvPr>
          <p:cNvSpPr/>
          <p:nvPr/>
        </p:nvSpPr>
        <p:spPr>
          <a:xfrm>
            <a:off x="4615730" y="1878791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7" name="Progress">
            <a:extLst>
              <a:ext uri="{FF2B5EF4-FFF2-40B4-BE49-F238E27FC236}">
                <a16:creationId xmlns:a16="http://schemas.microsoft.com/office/drawing/2014/main" xmlns="" id="{A9F781F0-421B-454F-A6FF-6FEF29A675A4}"/>
              </a:ext>
            </a:extLst>
          </p:cNvPr>
          <p:cNvSpPr/>
          <p:nvPr/>
        </p:nvSpPr>
        <p:spPr>
          <a:xfrm>
            <a:off x="5332158" y="2036918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5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18" name="Progress">
            <a:extLst>
              <a:ext uri="{FF2B5EF4-FFF2-40B4-BE49-F238E27FC236}">
                <a16:creationId xmlns:a16="http://schemas.microsoft.com/office/drawing/2014/main" xmlns="" id="{B1BAC43B-FC56-8A4E-8390-23F4792B1230}"/>
              </a:ext>
            </a:extLst>
          </p:cNvPr>
          <p:cNvSpPr/>
          <p:nvPr/>
        </p:nvSpPr>
        <p:spPr>
          <a:xfrm>
            <a:off x="5550263" y="2176433"/>
            <a:ext cx="11684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6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1" name="Progress">
            <a:extLst>
              <a:ext uri="{FF2B5EF4-FFF2-40B4-BE49-F238E27FC236}">
                <a16:creationId xmlns:a16="http://schemas.microsoft.com/office/drawing/2014/main" xmlns="" id="{A8ABA32B-5C2D-A045-A09F-5DEBE2955A01}"/>
              </a:ext>
            </a:extLst>
          </p:cNvPr>
          <p:cNvSpPr/>
          <p:nvPr/>
        </p:nvSpPr>
        <p:spPr>
          <a:xfrm>
            <a:off x="4299233" y="1552447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2" name="Progress">
            <a:extLst>
              <a:ext uri="{FF2B5EF4-FFF2-40B4-BE49-F238E27FC236}">
                <a16:creationId xmlns:a16="http://schemas.microsoft.com/office/drawing/2014/main" xmlns="" id="{3C256312-F0AD-0842-BE4B-1352EB2EC38A}"/>
              </a:ext>
            </a:extLst>
          </p:cNvPr>
          <p:cNvSpPr/>
          <p:nvPr/>
        </p:nvSpPr>
        <p:spPr>
          <a:xfrm>
            <a:off x="3797299" y="2991881"/>
            <a:ext cx="7493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1a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4" name="Progress">
            <a:extLst>
              <a:ext uri="{FF2B5EF4-FFF2-40B4-BE49-F238E27FC236}">
                <a16:creationId xmlns:a16="http://schemas.microsoft.com/office/drawing/2014/main" xmlns="" id="{A583AF92-E061-9B48-800D-5E46D49ED171}"/>
              </a:ext>
            </a:extLst>
          </p:cNvPr>
          <p:cNvSpPr/>
          <p:nvPr/>
        </p:nvSpPr>
        <p:spPr>
          <a:xfrm>
            <a:off x="5941610" y="3446665"/>
            <a:ext cx="82296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5" name="Progress">
            <a:extLst>
              <a:ext uri="{FF2B5EF4-FFF2-40B4-BE49-F238E27FC236}">
                <a16:creationId xmlns:a16="http://schemas.microsoft.com/office/drawing/2014/main" xmlns="" id="{01862D1F-36A4-9D41-8907-079D33AE72E5}"/>
              </a:ext>
            </a:extLst>
          </p:cNvPr>
          <p:cNvSpPr/>
          <p:nvPr/>
        </p:nvSpPr>
        <p:spPr>
          <a:xfrm>
            <a:off x="5950313" y="3754221"/>
            <a:ext cx="15367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6" name="Progress">
            <a:extLst>
              <a:ext uri="{FF2B5EF4-FFF2-40B4-BE49-F238E27FC236}">
                <a16:creationId xmlns:a16="http://schemas.microsoft.com/office/drawing/2014/main" xmlns="" id="{30CF0F42-3BB3-0749-A8F6-1929B66E9261}"/>
              </a:ext>
            </a:extLst>
          </p:cNvPr>
          <p:cNvSpPr/>
          <p:nvPr/>
        </p:nvSpPr>
        <p:spPr>
          <a:xfrm>
            <a:off x="5317905" y="3884161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7" name="Progress">
            <a:extLst>
              <a:ext uri="{FF2B5EF4-FFF2-40B4-BE49-F238E27FC236}">
                <a16:creationId xmlns:a16="http://schemas.microsoft.com/office/drawing/2014/main" xmlns="" id="{2E45E00C-1350-EC4A-ADBE-6849C4949869}"/>
              </a:ext>
            </a:extLst>
          </p:cNvPr>
          <p:cNvSpPr/>
          <p:nvPr/>
        </p:nvSpPr>
        <p:spPr>
          <a:xfrm>
            <a:off x="6384289" y="4577176"/>
            <a:ext cx="15367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8" name="Progress">
            <a:extLst>
              <a:ext uri="{FF2B5EF4-FFF2-40B4-BE49-F238E27FC236}">
                <a16:creationId xmlns:a16="http://schemas.microsoft.com/office/drawing/2014/main" xmlns="" id="{2B4F2C8C-5287-E64D-AEF8-62C24D5CEB0B}"/>
              </a:ext>
            </a:extLst>
          </p:cNvPr>
          <p:cNvSpPr/>
          <p:nvPr/>
        </p:nvSpPr>
        <p:spPr>
          <a:xfrm>
            <a:off x="7162188" y="4755046"/>
            <a:ext cx="132352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D02F05F6-C3AA-534C-B0D2-47CD9E4705CF}"/>
              </a:ext>
            </a:extLst>
          </p:cNvPr>
          <p:cNvSpPr/>
          <p:nvPr/>
        </p:nvSpPr>
        <p:spPr>
          <a:xfrm>
            <a:off x="6825628" y="5206585"/>
            <a:ext cx="166008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599159" y="1101764"/>
            <a:ext cx="1920416" cy="123111"/>
            <a:chOff x="9637826" y="1765561"/>
            <a:chExt cx="1920416" cy="1231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30" name="Progress">
            <a:extLst>
              <a:ext uri="{FF2B5EF4-FFF2-40B4-BE49-F238E27FC236}">
                <a16:creationId xmlns:a16="http://schemas.microsoft.com/office/drawing/2014/main" xmlns="" id="{1DA574E9-AAE1-C048-B0AF-37FCE5F6EB20}"/>
              </a:ext>
            </a:extLst>
          </p:cNvPr>
          <p:cNvSpPr/>
          <p:nvPr/>
        </p:nvSpPr>
        <p:spPr>
          <a:xfrm>
            <a:off x="4393292" y="3137397"/>
            <a:ext cx="7493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1b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2" name="Progress">
            <a:extLst>
              <a:ext uri="{FF2B5EF4-FFF2-40B4-BE49-F238E27FC236}">
                <a16:creationId xmlns:a16="http://schemas.microsoft.com/office/drawing/2014/main" xmlns="" id="{941FA341-0375-9040-B9AB-F59B9802F8EB}"/>
              </a:ext>
            </a:extLst>
          </p:cNvPr>
          <p:cNvSpPr/>
          <p:nvPr/>
        </p:nvSpPr>
        <p:spPr>
          <a:xfrm>
            <a:off x="5571568" y="4061777"/>
            <a:ext cx="1915445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30A7084-7FDF-FF40-BF12-4661BDE79B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23" y="681264"/>
          <a:ext cx="303353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537">
                  <a:extLst>
                    <a:ext uri="{9D8B030D-6E8A-4147-A177-3AD203B41FA5}">
                      <a16:colId xmlns:a16="http://schemas.microsoft.com/office/drawing/2014/main" xmlns="" val="2253694298"/>
                    </a:ext>
                  </a:extLst>
                </a:gridCol>
              </a:tblGrid>
              <a:tr h="58265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Analytics Workbench(ZIPLINE)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8831535"/>
                  </a:ext>
                </a:extLst>
              </a:tr>
            </a:tbl>
          </a:graphicData>
        </a:graphic>
      </p:graphicFrame>
      <p:sp>
        <p:nvSpPr>
          <p:cNvPr id="33" name="Progress">
            <a:extLst>
              <a:ext uri="{FF2B5EF4-FFF2-40B4-BE49-F238E27FC236}">
                <a16:creationId xmlns:a16="http://schemas.microsoft.com/office/drawing/2014/main" xmlns="" id="{8755B0E4-BC18-B043-BC0C-98B01D7694ED}"/>
              </a:ext>
            </a:extLst>
          </p:cNvPr>
          <p:cNvSpPr/>
          <p:nvPr/>
        </p:nvSpPr>
        <p:spPr>
          <a:xfrm>
            <a:off x="7183107" y="5433262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1a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4" name="Progress">
            <a:extLst>
              <a:ext uri="{FF2B5EF4-FFF2-40B4-BE49-F238E27FC236}">
                <a16:creationId xmlns:a16="http://schemas.microsoft.com/office/drawing/2014/main" xmlns="" id="{ED9EBEF9-1386-1840-9A77-1D1D87A4F842}"/>
              </a:ext>
            </a:extLst>
          </p:cNvPr>
          <p:cNvSpPr/>
          <p:nvPr/>
        </p:nvSpPr>
        <p:spPr>
          <a:xfrm>
            <a:off x="7546974" y="5572294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1b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5" name="Progress">
            <a:extLst>
              <a:ext uri="{FF2B5EF4-FFF2-40B4-BE49-F238E27FC236}">
                <a16:creationId xmlns:a16="http://schemas.microsoft.com/office/drawing/2014/main" xmlns="" id="{BD1FC10B-A939-7249-8D70-1C4496AC4449}"/>
              </a:ext>
            </a:extLst>
          </p:cNvPr>
          <p:cNvSpPr/>
          <p:nvPr/>
        </p:nvSpPr>
        <p:spPr>
          <a:xfrm>
            <a:off x="7637530" y="5728027"/>
            <a:ext cx="848178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1c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6" name="Progress">
            <a:extLst>
              <a:ext uri="{FF2B5EF4-FFF2-40B4-BE49-F238E27FC236}">
                <a16:creationId xmlns:a16="http://schemas.microsoft.com/office/drawing/2014/main" xmlns="" id="{B2FD7B40-EE13-E14B-B6E1-38E40C7C7A24}"/>
              </a:ext>
            </a:extLst>
          </p:cNvPr>
          <p:cNvSpPr/>
          <p:nvPr/>
        </p:nvSpPr>
        <p:spPr>
          <a:xfrm>
            <a:off x="7341961" y="6010448"/>
            <a:ext cx="848178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1d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7" name="Progress">
            <a:extLst>
              <a:ext uri="{FF2B5EF4-FFF2-40B4-BE49-F238E27FC236}">
                <a16:creationId xmlns:a16="http://schemas.microsoft.com/office/drawing/2014/main" xmlns="" id="{BB0D8F7C-F8C5-D74E-A357-96E397F881B8}"/>
              </a:ext>
            </a:extLst>
          </p:cNvPr>
          <p:cNvSpPr/>
          <p:nvPr/>
        </p:nvSpPr>
        <p:spPr>
          <a:xfrm>
            <a:off x="7723198" y="6124097"/>
            <a:ext cx="7493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1e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8" name="Progress">
            <a:extLst>
              <a:ext uri="{FF2B5EF4-FFF2-40B4-BE49-F238E27FC236}">
                <a16:creationId xmlns:a16="http://schemas.microsoft.com/office/drawing/2014/main" xmlns="" id="{F1A1EE75-943F-DF4D-A7B7-297DE4100624}"/>
              </a:ext>
            </a:extLst>
          </p:cNvPr>
          <p:cNvSpPr/>
          <p:nvPr/>
        </p:nvSpPr>
        <p:spPr>
          <a:xfrm>
            <a:off x="7907779" y="6279830"/>
            <a:ext cx="564719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1f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0" name="Progress">
            <a:extLst>
              <a:ext uri="{FF2B5EF4-FFF2-40B4-BE49-F238E27FC236}">
                <a16:creationId xmlns:a16="http://schemas.microsoft.com/office/drawing/2014/main" xmlns="" id="{87960A12-E583-5D4E-935D-CA575A1E4BBF}"/>
              </a:ext>
            </a:extLst>
          </p:cNvPr>
          <p:cNvSpPr/>
          <p:nvPr/>
        </p:nvSpPr>
        <p:spPr>
          <a:xfrm>
            <a:off x="5389751" y="3268937"/>
            <a:ext cx="8636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8" name="Progress">
            <a:extLst>
              <a:ext uri="{FF2B5EF4-FFF2-40B4-BE49-F238E27FC236}">
                <a16:creationId xmlns:a16="http://schemas.microsoft.com/office/drawing/2014/main" xmlns="" id="{666C0858-6C73-5B43-B331-B34596B02188}"/>
              </a:ext>
            </a:extLst>
          </p:cNvPr>
          <p:cNvSpPr/>
          <p:nvPr/>
        </p:nvSpPr>
        <p:spPr>
          <a:xfrm>
            <a:off x="5130307" y="2336172"/>
            <a:ext cx="11684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7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9" name="Progress">
            <a:extLst>
              <a:ext uri="{FF2B5EF4-FFF2-40B4-BE49-F238E27FC236}">
                <a16:creationId xmlns:a16="http://schemas.microsoft.com/office/drawing/2014/main" xmlns="" id="{FC0FCA65-7221-4943-8536-1827712AC654}"/>
              </a:ext>
            </a:extLst>
          </p:cNvPr>
          <p:cNvSpPr/>
          <p:nvPr/>
        </p:nvSpPr>
        <p:spPr>
          <a:xfrm>
            <a:off x="5821551" y="4257367"/>
            <a:ext cx="1071517" cy="9389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49" name="Progress">
            <a:extLst>
              <a:ext uri="{FF2B5EF4-FFF2-40B4-BE49-F238E27FC236}">
                <a16:creationId xmlns:a16="http://schemas.microsoft.com/office/drawing/2014/main" xmlns="" id="{67624F2E-6F7A-A141-AC1A-E45D0496A493}"/>
              </a:ext>
            </a:extLst>
          </p:cNvPr>
          <p:cNvSpPr/>
          <p:nvPr/>
        </p:nvSpPr>
        <p:spPr>
          <a:xfrm>
            <a:off x="4949554" y="2489001"/>
            <a:ext cx="116840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8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0" name="Progress">
            <a:extLst>
              <a:ext uri="{FF2B5EF4-FFF2-40B4-BE49-F238E27FC236}">
                <a16:creationId xmlns:a16="http://schemas.microsoft.com/office/drawing/2014/main" xmlns="" id="{BE6019AB-5C4F-C14E-82C7-15E046EC2C7B}"/>
              </a:ext>
            </a:extLst>
          </p:cNvPr>
          <p:cNvSpPr/>
          <p:nvPr/>
        </p:nvSpPr>
        <p:spPr>
          <a:xfrm>
            <a:off x="7723198" y="6506799"/>
            <a:ext cx="564719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1g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C5248E09-C351-C747-A877-7443D985CF2F}"/>
              </a:ext>
            </a:extLst>
          </p:cNvPr>
          <p:cNvSpPr/>
          <p:nvPr/>
        </p:nvSpPr>
        <p:spPr>
          <a:xfrm>
            <a:off x="4615730" y="2676091"/>
            <a:ext cx="1737360" cy="914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Meta Offc Pro Normal" panose="020B0504030101020102" pitchFamily="34" charset="0"/>
              </a:rPr>
              <a:t>9</a:t>
            </a:r>
            <a:endParaRPr lang="ru-RU" sz="6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A2D46208-1D71-B143-B4E4-5F3EE97EEB9D}"/>
              </a:ext>
            </a:extLst>
          </p:cNvPr>
          <p:cNvSpPr txBox="1">
            <a:spLocks/>
          </p:cNvSpPr>
          <p:nvPr/>
        </p:nvSpPr>
        <p:spPr>
          <a:xfrm>
            <a:off x="110905" y="389568"/>
            <a:ext cx="11277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Char char="§"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       ZIPLINE Product Sprint Schedule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556CE2CD-5319-C046-B25C-29178F7C86B9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38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7604FA-2ABB-4948-A6E8-3B97756959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914" y="1021080"/>
          <a:ext cx="8804366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5063">
                  <a:extLst>
                    <a:ext uri="{9D8B030D-6E8A-4147-A177-3AD203B41FA5}">
                      <a16:colId xmlns:a16="http://schemas.microsoft.com/office/drawing/2014/main" xmlns="" val="2135886920"/>
                    </a:ext>
                  </a:extLst>
                </a:gridCol>
                <a:gridCol w="4704834">
                  <a:extLst>
                    <a:ext uri="{9D8B030D-6E8A-4147-A177-3AD203B41FA5}">
                      <a16:colId xmlns:a16="http://schemas.microsoft.com/office/drawing/2014/main" xmlns="" val="915323914"/>
                    </a:ext>
                  </a:extLst>
                </a:gridCol>
                <a:gridCol w="3324469">
                  <a:extLst>
                    <a:ext uri="{9D8B030D-6E8A-4147-A177-3AD203B41FA5}">
                      <a16:colId xmlns:a16="http://schemas.microsoft.com/office/drawing/2014/main" xmlns="" val="66478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2018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AFAAD5"/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chemeClr val="bg1"/>
                          </a:solidFill>
                          <a:latin typeface="Meta Offc Pro Normal" panose="020B0504030101020102" pitchFamily="34" charset="0"/>
                        </a:rPr>
                        <a:t>Outcomes</a:t>
                      </a:r>
                    </a:p>
                    <a:p>
                      <a:pPr algn="ctr"/>
                      <a:endParaRPr lang="en-US" sz="1000">
                        <a:solidFill>
                          <a:srgbClr val="AFAAD5"/>
                        </a:solidFill>
                      </a:endParaRPr>
                    </a:p>
                  </a:txBody>
                  <a:tcPr anchor="ctr">
                    <a:solidFill>
                      <a:srgbClr val="0054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134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E78B5C-029D-0241-BFA3-7CB5C74895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60909" y="1393659"/>
          <a:ext cx="5477696" cy="21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91264">
                  <a:extLst>
                    <a:ext uri="{9D8B030D-6E8A-4147-A177-3AD203B41FA5}">
                      <a16:colId xmlns:a16="http://schemas.microsoft.com/office/drawing/2014/main" xmlns="" val="147898686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110527127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98981414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51825812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535592603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1830109534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415642692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261544818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42068946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9126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68366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Sep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Oct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3086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88C65EB-F08F-4342-AACE-5BA906DD13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8983" y="1611505"/>
          <a:ext cx="11131471" cy="4165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60">
                  <a:extLst>
                    <a:ext uri="{9D8B030D-6E8A-4147-A177-3AD203B41FA5}">
                      <a16:colId xmlns:a16="http://schemas.microsoft.com/office/drawing/2014/main" xmlns="" val="3846620151"/>
                    </a:ext>
                  </a:extLst>
                </a:gridCol>
                <a:gridCol w="1933480">
                  <a:extLst>
                    <a:ext uri="{9D8B030D-6E8A-4147-A177-3AD203B41FA5}">
                      <a16:colId xmlns:a16="http://schemas.microsoft.com/office/drawing/2014/main" xmlns="" val="2242502895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3811104026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852032153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905358757"/>
                    </a:ext>
                  </a:extLst>
                </a:gridCol>
                <a:gridCol w="3875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4966">
                  <a:extLst>
                    <a:ext uri="{9D8B030D-6E8A-4147-A177-3AD203B41FA5}">
                      <a16:colId xmlns:a16="http://schemas.microsoft.com/office/drawing/2014/main" xmlns="" val="1847562889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1347083441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643832586"/>
                    </a:ext>
                  </a:extLst>
                </a:gridCol>
                <a:gridCol w="371024">
                  <a:extLst>
                    <a:ext uri="{9D8B030D-6E8A-4147-A177-3AD203B41FA5}">
                      <a16:colId xmlns:a16="http://schemas.microsoft.com/office/drawing/2014/main" xmlns="" val="2498479508"/>
                    </a:ext>
                  </a:extLst>
                </a:gridCol>
                <a:gridCol w="412747">
                  <a:extLst>
                    <a:ext uri="{9D8B030D-6E8A-4147-A177-3AD203B41FA5}">
                      <a16:colId xmlns:a16="http://schemas.microsoft.com/office/drawing/2014/main" xmlns="" val="77014676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57052">
                  <a:extLst>
                    <a:ext uri="{9D8B030D-6E8A-4147-A177-3AD203B41FA5}">
                      <a16:colId xmlns:a16="http://schemas.microsoft.com/office/drawing/2014/main" xmlns="" val="15229135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320557">
                  <a:extLst>
                    <a:ext uri="{9D8B030D-6E8A-4147-A177-3AD203B41FA5}">
                      <a16:colId xmlns:a16="http://schemas.microsoft.com/office/drawing/2014/main" xmlns="" val="845377467"/>
                    </a:ext>
                  </a:extLst>
                </a:gridCol>
              </a:tblGrid>
              <a:tr h="83144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1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Deploy Tableau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in AWS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Provision Tableau platform in AWS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2. Integrate Tableau with Snowflake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3. Performance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testing and data optimization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4. Make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Tableau operational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9522681"/>
                  </a:ext>
                </a:extLst>
              </a:tr>
              <a:tr h="52288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2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/>
                        <a:t>Enhancement of On-</a:t>
                      </a:r>
                      <a:r>
                        <a:rPr lang="en-US" sz="1000" baseline="0" err="1"/>
                        <a:t>Prem</a:t>
                      </a:r>
                      <a:r>
                        <a:rPr lang="en-US" sz="1000" baseline="0"/>
                        <a:t> Tableau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Additional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processing capacity enabled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Utility servers provisioned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TabPy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enabled on on-</a:t>
                      </a:r>
                      <a:r>
                        <a:rPr lang="en-US" sz="1000" b="0" baseline="0" err="1">
                          <a:solidFill>
                            <a:schemeClr val="tx1"/>
                          </a:solidFill>
                        </a:rPr>
                        <a:t>prem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Tableau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Business users’ Pilot of TabPy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39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3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Tableau</a:t>
                      </a:r>
                      <a:r>
                        <a:rPr lang="en-US" sz="1000" baseline="0"/>
                        <a:t> version upgrades (on-perm/cloud)</a:t>
                      </a:r>
                      <a:endParaRPr lang="en-US" sz="10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Semi-Annual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Tableau version upgrades</a:t>
                      </a: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4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Evaluation of Cloud Native BI Tools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Provision </a:t>
                      </a:r>
                      <a:r>
                        <a:rPr lang="en-US" sz="1000" b="0" err="1">
                          <a:solidFill>
                            <a:schemeClr val="tx1"/>
                          </a:solidFill>
                        </a:rPr>
                        <a:t>QuickSight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and integrate with Snowflake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Performance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testing and data optimization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419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5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Power BI Retirement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Build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CRM report with Tableau and Jira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user testing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Build Finance/CCAR reports in Tableau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</a:rPr>
                        <a:t> user testing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900" b="0" i="0">
                          <a:solidFill>
                            <a:srgbClr val="00548A"/>
                          </a:solidFill>
                          <a:latin typeface="Meta Offc Pro Normal" panose="020B0504030101020102" pitchFamily="34" charset="0"/>
                        </a:rPr>
                        <a:t>7</a:t>
                      </a:r>
                    </a:p>
                  </a:txBody>
                  <a:tcPr marL="118872" marR="118872" marT="118872" marB="11887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Cognos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retirement</a:t>
                      </a:r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6643" marR="116643" marT="58321" marB="58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 </a:t>
                      </a:r>
                      <a:r>
                        <a:rPr lang="en-US" sz="1000" b="0" kern="1200" baseline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Cognos</a:t>
                      </a: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reports migrated to Tableau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b="0" kern="1200" baseline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Cognos</a:t>
                      </a: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reports are retired</a:t>
                      </a:r>
                      <a:endParaRPr lang="en-US" sz="1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643" marR="116643" marT="58321" marB="583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B596360-2F70-0D45-9D05-0C6676AD3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38605" y="1397001"/>
          <a:ext cx="333538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84">
                  <a:extLst>
                    <a:ext uri="{9D8B030D-6E8A-4147-A177-3AD203B41FA5}">
                      <a16:colId xmlns:a16="http://schemas.microsoft.com/office/drawing/2014/main" xmlns="" val="1664930417"/>
                    </a:ext>
                  </a:extLst>
                </a:gridCol>
              </a:tblGrid>
              <a:tr h="18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9057482"/>
                  </a:ext>
                </a:extLst>
              </a:tr>
            </a:tbl>
          </a:graphicData>
        </a:graphic>
      </p:graphicFrame>
      <p:sp>
        <p:nvSpPr>
          <p:cNvPr id="1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306787" y="1656676"/>
            <a:ext cx="316693" cy="14452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5AF70F2-2A66-FE4F-89F9-2CBA7A9F84E7}"/>
              </a:ext>
            </a:extLst>
          </p:cNvPr>
          <p:cNvGrpSpPr/>
          <p:nvPr/>
        </p:nvGrpSpPr>
        <p:grpSpPr>
          <a:xfrm>
            <a:off x="9456919" y="1437044"/>
            <a:ext cx="1920416" cy="123111"/>
            <a:chOff x="9637826" y="1765561"/>
            <a:chExt cx="1920416" cy="1231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FE567B0-0714-6146-97CB-481C30152519}"/>
                </a:ext>
              </a:extLst>
            </p:cNvPr>
            <p:cNvGrpSpPr/>
            <p:nvPr/>
          </p:nvGrpSpPr>
          <p:grpSpPr>
            <a:xfrm>
              <a:off x="10872442" y="1765561"/>
              <a:ext cx="685800" cy="123111"/>
              <a:chOff x="10690420" y="1765561"/>
              <a:chExt cx="685800" cy="123111"/>
            </a:xfrm>
          </p:grpSpPr>
          <p:sp>
            <p:nvSpPr>
              <p:cNvPr id="46" name="Progress">
                <a:extLst>
                  <a:ext uri="{FF2B5EF4-FFF2-40B4-BE49-F238E27FC236}">
                    <a16:creationId xmlns:a16="http://schemas.microsoft.com/office/drawing/2014/main" xmlns="" id="{AD4C91BC-D5DA-CA48-B997-DAA9C8BE2E33}"/>
                  </a:ext>
                </a:extLst>
              </p:cNvPr>
              <p:cNvSpPr/>
              <p:nvPr/>
            </p:nvSpPr>
            <p:spPr>
              <a:xfrm flipV="1">
                <a:off x="10964740" y="1784572"/>
                <a:ext cx="411480" cy="731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A8133E"/>
                  </a:gs>
                  <a:gs pos="49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34AF73E-AF50-BC41-AB1D-86A216FE0517}"/>
                  </a:ext>
                </a:extLst>
              </p:cNvPr>
              <p:cNvSpPr txBox="1"/>
              <p:nvPr/>
            </p:nvSpPr>
            <p:spPr>
              <a:xfrm>
                <a:off x="10690420" y="1765561"/>
                <a:ext cx="274320" cy="123111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A8133E"/>
                    </a:solidFill>
                    <a:latin typeface="Meta Offc Pro Normal" panose="020B0504030101020102" pitchFamily="34" charset="0"/>
                  </a:rPr>
                  <a:t>Risk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AB6F68E-7518-2D46-A9A8-421BC12D6CE9}"/>
                </a:ext>
              </a:extLst>
            </p:cNvPr>
            <p:cNvGrpSpPr/>
            <p:nvPr/>
          </p:nvGrpSpPr>
          <p:grpSpPr>
            <a:xfrm>
              <a:off x="9637826" y="1781396"/>
              <a:ext cx="1055115" cy="91440"/>
              <a:chOff x="9654540" y="1775428"/>
              <a:chExt cx="1055115" cy="91440"/>
            </a:xfrm>
          </p:grpSpPr>
          <p:sp>
            <p:nvSpPr>
              <p:cNvPr id="44" name="Progress">
                <a:extLst>
                  <a:ext uri="{FF2B5EF4-FFF2-40B4-BE49-F238E27FC236}">
                    <a16:creationId xmlns:a16="http://schemas.microsoft.com/office/drawing/2014/main" xmlns="" id="{5537A326-0B5F-244B-9A47-AC7B9B8D8B8B}"/>
                  </a:ext>
                </a:extLst>
              </p:cNvPr>
              <p:cNvSpPr/>
              <p:nvPr/>
            </p:nvSpPr>
            <p:spPr>
              <a:xfrm flipV="1">
                <a:off x="10294620" y="1784572"/>
                <a:ext cx="415035" cy="73152"/>
              </a:xfrm>
              <a:prstGeom prst="roundRect">
                <a:avLst>
                  <a:gd name="adj" fmla="val 50000"/>
                </a:avLst>
              </a:prstGeom>
              <a:solidFill>
                <a:srgbClr val="F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 sz="1013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38B7EB76-A5D8-6247-B36F-00CD538DEA7D}"/>
                  </a:ext>
                </a:extLst>
              </p:cNvPr>
              <p:cNvSpPr txBox="1"/>
              <p:nvPr/>
            </p:nvSpPr>
            <p:spPr>
              <a:xfrm>
                <a:off x="9654540" y="1775428"/>
                <a:ext cx="640080" cy="91440"/>
              </a:xfrm>
              <a:prstGeom prst="rect">
                <a:avLst/>
              </a:prstGeom>
              <a:noFill/>
            </p:spPr>
            <p:txBody>
              <a:bodyPr wrap="square" lIns="0" tIns="0" rIns="45720" bIns="0" rtlCol="0" anchor="ctr">
                <a:spAutoFit/>
              </a:bodyPr>
              <a:lstStyle/>
              <a:p>
                <a:pPr algn="r"/>
                <a:r>
                  <a:rPr lang="en-US" sz="800">
                    <a:solidFill>
                      <a:srgbClr val="FF6000"/>
                    </a:solidFill>
                    <a:latin typeface="Meta Offc Pro Normal" panose="020B0504030101020102" pitchFamily="34" charset="0"/>
                  </a:rPr>
                  <a:t>Critical Path</a:t>
                </a:r>
              </a:p>
            </p:txBody>
          </p:sp>
        </p:grpSp>
      </p:grp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67EFF25D-DFD5-8545-96C6-9090C6DB3496}"/>
              </a:ext>
            </a:extLst>
          </p:cNvPr>
          <p:cNvSpPr txBox="1">
            <a:spLocks/>
          </p:cNvSpPr>
          <p:nvPr/>
        </p:nvSpPr>
        <p:spPr>
          <a:xfrm>
            <a:off x="94248" y="429602"/>
            <a:ext cx="11277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48A"/>
              </a:buClr>
              <a:buFont typeface="Wingdings" pitchFamily="2" charset="2"/>
              <a:buChar char="§"/>
              <a:defRPr sz="2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4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20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48A"/>
              </a:buClr>
              <a:buFont typeface="Wingdings" pitchFamily="2" charset="2"/>
              <a:buChar char="§"/>
              <a:defRPr sz="1800" b="0" i="0" kern="1200">
                <a:solidFill>
                  <a:srgbClr val="474747"/>
                </a:solidFill>
                <a:latin typeface="Meta Offc Pro Normal" panose="020B0504030101020102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       BI Tools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37ADA74F-0DC6-1749-BCF9-04555C5B8FF5}"/>
              </a:ext>
            </a:extLst>
          </p:cNvPr>
          <p:cNvSpPr>
            <a:spLocks noChangeAspect="1"/>
          </p:cNvSpPr>
          <p:nvPr/>
        </p:nvSpPr>
        <p:spPr>
          <a:xfrm>
            <a:off x="196419" y="498337"/>
            <a:ext cx="283464" cy="286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5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562862" y="1874522"/>
            <a:ext cx="292631" cy="13427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845594" y="2037597"/>
            <a:ext cx="497348" cy="13803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86792" y="2231782"/>
            <a:ext cx="658049" cy="12494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5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999674" y="4047177"/>
            <a:ext cx="807567" cy="13486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465133" y="5229978"/>
            <a:ext cx="4451690" cy="14683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318162" y="3404562"/>
            <a:ext cx="829772" cy="14683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4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7501937" y="3412715"/>
            <a:ext cx="829772" cy="14683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5249075" y="3872150"/>
            <a:ext cx="750599" cy="15586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6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820710" y="4496809"/>
            <a:ext cx="710126" cy="13759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7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490475" y="2487625"/>
            <a:ext cx="694763" cy="13702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1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8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50078" y="2649008"/>
            <a:ext cx="694763" cy="137027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29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343595" y="2810533"/>
            <a:ext cx="390708" cy="1524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0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691349" y="2987431"/>
            <a:ext cx="390708" cy="1524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1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83886" y="4682149"/>
            <a:ext cx="710126" cy="13759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2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3988532" y="4854324"/>
            <a:ext cx="710126" cy="13759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3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3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4188243" y="5024533"/>
            <a:ext cx="710126" cy="13759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4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  <p:sp>
        <p:nvSpPr>
          <p:cNvPr id="35" name="Progress">
            <a:extLst>
              <a:ext uri="{FF2B5EF4-FFF2-40B4-BE49-F238E27FC236}">
                <a16:creationId xmlns:a16="http://schemas.microsoft.com/office/drawing/2014/main" xmlns="" id="{F9C8E375-1C31-AD4B-BF91-C2DDDF2BAA9A}"/>
              </a:ext>
            </a:extLst>
          </p:cNvPr>
          <p:cNvSpPr/>
          <p:nvPr/>
        </p:nvSpPr>
        <p:spPr>
          <a:xfrm>
            <a:off x="7916823" y="5375687"/>
            <a:ext cx="292631" cy="13427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eta Offc Pro Normal" panose="020B0504030101020102" pitchFamily="34" charset="0"/>
              </a:rPr>
              <a:t>2</a:t>
            </a:r>
            <a:endParaRPr lang="ru-RU" sz="1000">
              <a:solidFill>
                <a:schemeClr val="tx1"/>
              </a:solidFill>
              <a:latin typeface="Meta Offc Pro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7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79A3AF692764A876A28F994686B3E" ma:contentTypeVersion="7" ma:contentTypeDescription="Create a new document." ma:contentTypeScope="" ma:versionID="609adda5ee7a5e38365a2a4f43cd8c84">
  <xsd:schema xmlns:xsd="http://www.w3.org/2001/XMLSchema" xmlns:xs="http://www.w3.org/2001/XMLSchema" xmlns:p="http://schemas.microsoft.com/office/2006/metadata/properties" xmlns:ns2="6d8589f4-6746-4228-882d-c2608f059a02" xmlns:ns3="0b917c8a-e9b0-47c7-ae13-982d293138f7" targetNamespace="http://schemas.microsoft.com/office/2006/metadata/properties" ma:root="true" ma:fieldsID="d8f885fb989ea2c807ae6f9a37fb7bfb" ns2:_="" ns3:_="">
    <xsd:import namespace="6d8589f4-6746-4228-882d-c2608f059a02"/>
    <xsd:import namespace="0b917c8a-e9b0-47c7-ae13-982d293138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589f4-6746-4228-882d-c2608f059a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17c8a-e9b0-47c7-ae13-982d293138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8B725F-A34A-41AA-A68B-4B425B8E20D4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0b917c8a-e9b0-47c7-ae13-982d293138f7"/>
    <ds:schemaRef ds:uri="6d8589f4-6746-4228-882d-c2608f059a02"/>
  </ds:schemaRefs>
</ds:datastoreItem>
</file>

<file path=customXml/itemProps2.xml><?xml version="1.0" encoding="utf-8"?>
<ds:datastoreItem xmlns:ds="http://schemas.openxmlformats.org/officeDocument/2006/customXml" ds:itemID="{2946B820-972A-45C3-BE8C-E30DF9848B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487EA-E181-4829-9B08-AE3091A60832}">
  <ds:schemaRefs>
    <ds:schemaRef ds:uri="0b917c8a-e9b0-47c7-ae13-982d293138f7"/>
    <ds:schemaRef ds:uri="6d8589f4-6746-4228-882d-c2608f059a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4832</Words>
  <Application>Microsoft Office PowerPoint</Application>
  <PresentationFormat>Widescreen</PresentationFormat>
  <Paragraphs>1408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Futura Medium</vt:lpstr>
      <vt:lpstr>Meta Offc Pro</vt:lpstr>
      <vt:lpstr>Meta Offc Pro Medium</vt:lpstr>
      <vt:lpstr>Meta Offc Pro Normal</vt:lpstr>
      <vt:lpstr>Meta Offc Pro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Galbreath</dc:creator>
  <cp:lastModifiedBy>Suresh Appavu</cp:lastModifiedBy>
  <cp:revision>1</cp:revision>
  <cp:lastPrinted>2018-12-13T15:58:05Z</cp:lastPrinted>
  <dcterms:created xsi:type="dcterms:W3CDTF">2018-08-30T16:16:58Z</dcterms:created>
  <dcterms:modified xsi:type="dcterms:W3CDTF">2018-12-19T20:41:40Z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0x01010008579A3AF692764A876A28F994686B3E</vt:lpwstr>
  </property>
</Properties>
</file>